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36"/>
  </p:notesMasterIdLst>
  <p:sldIdLst>
    <p:sldId id="256" r:id="rId8"/>
    <p:sldId id="283" r:id="rId9"/>
    <p:sldId id="293" r:id="rId10"/>
    <p:sldId id="296" r:id="rId11"/>
    <p:sldId id="265" r:id="rId12"/>
    <p:sldId id="299" r:id="rId13"/>
    <p:sldId id="300" r:id="rId14"/>
    <p:sldId id="295" r:id="rId15"/>
    <p:sldId id="302" r:id="rId16"/>
    <p:sldId id="301" r:id="rId17"/>
    <p:sldId id="267" r:id="rId18"/>
    <p:sldId id="298" r:id="rId19"/>
    <p:sldId id="268" r:id="rId20"/>
    <p:sldId id="274" r:id="rId21"/>
    <p:sldId id="269" r:id="rId22"/>
    <p:sldId id="271" r:id="rId23"/>
    <p:sldId id="270" r:id="rId24"/>
    <p:sldId id="272" r:id="rId25"/>
    <p:sldId id="287" r:id="rId26"/>
    <p:sldId id="285" r:id="rId27"/>
    <p:sldId id="286" r:id="rId28"/>
    <p:sldId id="289" r:id="rId29"/>
    <p:sldId id="290" r:id="rId30"/>
    <p:sldId id="276" r:id="rId31"/>
    <p:sldId id="284" r:id="rId32"/>
    <p:sldId id="291" r:id="rId33"/>
    <p:sldId id="297" r:id="rId34"/>
    <p:sldId id="275" r:id="rId35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thian, Jessica" initials="LJ" lastIdx="0" clrIdx="0">
    <p:extLst>
      <p:ext uri="{19B8F6BF-5375-455C-9EA6-DF929625EA0E}">
        <p15:presenceInfo xmlns:p15="http://schemas.microsoft.com/office/powerpoint/2012/main" userId="Lothian, Jessica" providerId="None"/>
      </p:ext>
    </p:extLst>
  </p:cmAuthor>
  <p:cmAuthor id="2" name="Perkov, Laura" initials="PL" lastIdx="2" clrIdx="1">
    <p:extLst>
      <p:ext uri="{19B8F6BF-5375-455C-9EA6-DF929625EA0E}">
        <p15:presenceInfo xmlns:p15="http://schemas.microsoft.com/office/powerpoint/2012/main" userId="Perkov, Lau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51A800-BAFB-4466-B63F-DCCF1F2CE78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7932BB65-E978-479F-B50C-430771604C1C}">
      <dgm:prSet/>
      <dgm:spPr/>
      <dgm:t>
        <a:bodyPr/>
        <a:lstStyle/>
        <a:p>
          <a:r>
            <a:rPr lang="en-AU" dirty="0"/>
            <a:t>Simplifies the objects and principles of Part VII</a:t>
          </a:r>
        </a:p>
      </dgm:t>
    </dgm:pt>
    <dgm:pt modelId="{61AD0574-D6AA-419C-A1B8-198F7F73D4A6}" type="parTrans" cxnId="{C9D2B488-EA25-4716-9B26-EF73B5C6AACA}">
      <dgm:prSet/>
      <dgm:spPr/>
      <dgm:t>
        <a:bodyPr/>
        <a:lstStyle/>
        <a:p>
          <a:endParaRPr lang="en-AU"/>
        </a:p>
      </dgm:t>
    </dgm:pt>
    <dgm:pt modelId="{B4BFFD7A-DFE1-402D-B7A8-E8E29901FB2D}" type="sibTrans" cxnId="{C9D2B488-EA25-4716-9B26-EF73B5C6AACA}">
      <dgm:prSet/>
      <dgm:spPr/>
      <dgm:t>
        <a:bodyPr/>
        <a:lstStyle/>
        <a:p>
          <a:endParaRPr lang="en-AU"/>
        </a:p>
      </dgm:t>
    </dgm:pt>
    <dgm:pt modelId="{BFC19BC4-85B1-4100-986E-E86D20BE9013}">
      <dgm:prSet/>
      <dgm:spPr/>
      <dgm:t>
        <a:bodyPr/>
        <a:lstStyle/>
        <a:p>
          <a:r>
            <a:rPr lang="en-AU" dirty="0"/>
            <a:t>Makes changes to the factors to consider when determining what is in a child’s best interests</a:t>
          </a:r>
        </a:p>
      </dgm:t>
    </dgm:pt>
    <dgm:pt modelId="{6A3217B4-A9F1-42BD-9F1E-1CDDBB354122}" type="parTrans" cxnId="{904A3EB4-E14E-43FF-975A-17D9A957716D}">
      <dgm:prSet/>
      <dgm:spPr/>
      <dgm:t>
        <a:bodyPr/>
        <a:lstStyle/>
        <a:p>
          <a:endParaRPr lang="en-AU"/>
        </a:p>
      </dgm:t>
    </dgm:pt>
    <dgm:pt modelId="{017D0A26-9743-4AA1-B691-BD86467717BF}" type="sibTrans" cxnId="{904A3EB4-E14E-43FF-975A-17D9A957716D}">
      <dgm:prSet/>
      <dgm:spPr/>
      <dgm:t>
        <a:bodyPr/>
        <a:lstStyle/>
        <a:p>
          <a:endParaRPr lang="en-AU"/>
        </a:p>
      </dgm:t>
    </dgm:pt>
    <dgm:pt modelId="{75517D07-A47B-4DD6-B362-4CFF7E5B3487}">
      <dgm:prSet/>
      <dgm:spPr/>
      <dgm:t>
        <a:bodyPr/>
        <a:lstStyle/>
        <a:p>
          <a:r>
            <a:rPr lang="en-AU" dirty="0"/>
            <a:t>Removes the presumption of ‘equal shared parental responsibility’ </a:t>
          </a:r>
        </a:p>
      </dgm:t>
    </dgm:pt>
    <dgm:pt modelId="{DD28A480-32D7-4606-B547-9A56EAAEDC93}" type="parTrans" cxnId="{AB8E139C-85D1-4177-B0A5-266B2BFCDDAE}">
      <dgm:prSet/>
      <dgm:spPr/>
      <dgm:t>
        <a:bodyPr/>
        <a:lstStyle/>
        <a:p>
          <a:endParaRPr lang="en-AU"/>
        </a:p>
      </dgm:t>
    </dgm:pt>
    <dgm:pt modelId="{B53BC634-6132-4036-8B9C-6AE4996AB8FF}" type="sibTrans" cxnId="{AB8E139C-85D1-4177-B0A5-266B2BFCDDAE}">
      <dgm:prSet/>
      <dgm:spPr/>
      <dgm:t>
        <a:bodyPr/>
        <a:lstStyle/>
        <a:p>
          <a:endParaRPr lang="en-AU"/>
        </a:p>
      </dgm:t>
    </dgm:pt>
    <dgm:pt modelId="{D54B1705-8E05-41EF-8401-B2AA572DA03C}">
      <dgm:prSet/>
      <dgm:spPr/>
      <dgm:t>
        <a:bodyPr/>
        <a:lstStyle/>
        <a:p>
          <a:r>
            <a:rPr lang="en-AU" dirty="0"/>
            <a:t>Removes mandatory consideration of specific time arrangements</a:t>
          </a:r>
        </a:p>
      </dgm:t>
    </dgm:pt>
    <dgm:pt modelId="{133110BD-CDFF-4A4A-9AE0-26C7453673A9}" type="parTrans" cxnId="{DB874F1A-A8D6-4D0D-B3FD-4EECEF10FD43}">
      <dgm:prSet/>
      <dgm:spPr/>
      <dgm:t>
        <a:bodyPr/>
        <a:lstStyle/>
        <a:p>
          <a:endParaRPr lang="en-AU"/>
        </a:p>
      </dgm:t>
    </dgm:pt>
    <dgm:pt modelId="{A4A88F59-A886-4E77-ACB5-DDC82DFD246D}" type="sibTrans" cxnId="{DB874F1A-A8D6-4D0D-B3FD-4EECEF10FD43}">
      <dgm:prSet/>
      <dgm:spPr/>
      <dgm:t>
        <a:bodyPr/>
        <a:lstStyle/>
        <a:p>
          <a:endParaRPr lang="en-AU"/>
        </a:p>
      </dgm:t>
    </dgm:pt>
    <dgm:pt modelId="{80861D39-E8D3-4E92-BE65-653F37002585}">
      <dgm:prSet/>
      <dgm:spPr/>
      <dgm:t>
        <a:bodyPr/>
        <a:lstStyle/>
        <a:p>
          <a:r>
            <a:rPr lang="en-AU" dirty="0"/>
            <a:t>Changes to adviser obligations</a:t>
          </a:r>
        </a:p>
      </dgm:t>
    </dgm:pt>
    <dgm:pt modelId="{AA3CB4A0-CD93-4EE0-89C4-870C907ACDCE}" type="parTrans" cxnId="{F386A0B3-DA0F-414B-AEA5-DC95BE845045}">
      <dgm:prSet/>
      <dgm:spPr/>
      <dgm:t>
        <a:bodyPr/>
        <a:lstStyle/>
        <a:p>
          <a:endParaRPr lang="en-AU"/>
        </a:p>
      </dgm:t>
    </dgm:pt>
    <dgm:pt modelId="{4D35AD29-36CE-42C2-9B1D-3D66907529B7}" type="sibTrans" cxnId="{F386A0B3-DA0F-414B-AEA5-DC95BE845045}">
      <dgm:prSet/>
      <dgm:spPr/>
      <dgm:t>
        <a:bodyPr/>
        <a:lstStyle/>
        <a:p>
          <a:endParaRPr lang="en-AU"/>
        </a:p>
      </dgm:t>
    </dgm:pt>
    <dgm:pt modelId="{2E5D4FAB-2D94-4A08-BC56-42FA9B5730BE}">
      <dgm:prSet/>
      <dgm:spPr/>
      <dgm:t>
        <a:bodyPr/>
        <a:lstStyle/>
        <a:p>
          <a:r>
            <a:rPr lang="en-AU" dirty="0"/>
            <a:t>Codifies reconsideration of parenting orders</a:t>
          </a:r>
        </a:p>
      </dgm:t>
    </dgm:pt>
    <dgm:pt modelId="{B802D182-101A-4E84-BA48-A50E66ADB646}" type="parTrans" cxnId="{A4864B07-1B4D-4842-AA05-38DBD4920DB6}">
      <dgm:prSet/>
      <dgm:spPr/>
      <dgm:t>
        <a:bodyPr/>
        <a:lstStyle/>
        <a:p>
          <a:endParaRPr lang="en-AU"/>
        </a:p>
      </dgm:t>
    </dgm:pt>
    <dgm:pt modelId="{21834512-319B-4D77-8646-4E4D6644E127}" type="sibTrans" cxnId="{A4864B07-1B4D-4842-AA05-38DBD4920DB6}">
      <dgm:prSet/>
      <dgm:spPr/>
      <dgm:t>
        <a:bodyPr/>
        <a:lstStyle/>
        <a:p>
          <a:endParaRPr lang="en-AU"/>
        </a:p>
      </dgm:t>
    </dgm:pt>
    <dgm:pt modelId="{898CFEF7-E3D7-48B7-81CC-170F24AF1623}" type="pres">
      <dgm:prSet presAssocID="{E651A800-BAFB-4466-B63F-DCCF1F2CE78B}" presName="Name0" presStyleCnt="0">
        <dgm:presLayoutVars>
          <dgm:chMax val="7"/>
          <dgm:chPref val="7"/>
          <dgm:dir/>
        </dgm:presLayoutVars>
      </dgm:prSet>
      <dgm:spPr/>
    </dgm:pt>
    <dgm:pt modelId="{BC57A72F-F1FB-4E23-8981-B358E23B775A}" type="pres">
      <dgm:prSet presAssocID="{E651A800-BAFB-4466-B63F-DCCF1F2CE78B}" presName="Name1" presStyleCnt="0"/>
      <dgm:spPr/>
    </dgm:pt>
    <dgm:pt modelId="{A924A4B1-DD39-4183-9A2E-142426A299CF}" type="pres">
      <dgm:prSet presAssocID="{E651A800-BAFB-4466-B63F-DCCF1F2CE78B}" presName="cycle" presStyleCnt="0"/>
      <dgm:spPr/>
    </dgm:pt>
    <dgm:pt modelId="{63F7B4C3-FC79-4474-B792-F21CA65A1E8B}" type="pres">
      <dgm:prSet presAssocID="{E651A800-BAFB-4466-B63F-DCCF1F2CE78B}" presName="srcNode" presStyleLbl="node1" presStyleIdx="0" presStyleCnt="6"/>
      <dgm:spPr/>
    </dgm:pt>
    <dgm:pt modelId="{FF4D4705-CFD1-478C-8787-BFF2040DC488}" type="pres">
      <dgm:prSet presAssocID="{E651A800-BAFB-4466-B63F-DCCF1F2CE78B}" presName="conn" presStyleLbl="parChTrans1D2" presStyleIdx="0" presStyleCnt="1"/>
      <dgm:spPr/>
    </dgm:pt>
    <dgm:pt modelId="{EC75E5E9-BBEE-4A09-9B72-CF95A9F9DEFF}" type="pres">
      <dgm:prSet presAssocID="{E651A800-BAFB-4466-B63F-DCCF1F2CE78B}" presName="extraNode" presStyleLbl="node1" presStyleIdx="0" presStyleCnt="6"/>
      <dgm:spPr/>
    </dgm:pt>
    <dgm:pt modelId="{D6FC9FF5-E000-4973-B3CD-062BD13C18CE}" type="pres">
      <dgm:prSet presAssocID="{E651A800-BAFB-4466-B63F-DCCF1F2CE78B}" presName="dstNode" presStyleLbl="node1" presStyleIdx="0" presStyleCnt="6"/>
      <dgm:spPr/>
    </dgm:pt>
    <dgm:pt modelId="{6C7F8012-9B7E-46FC-9CE8-DDB93A43B80C}" type="pres">
      <dgm:prSet presAssocID="{7932BB65-E978-479F-B50C-430771604C1C}" presName="text_1" presStyleLbl="node1" presStyleIdx="0" presStyleCnt="6">
        <dgm:presLayoutVars>
          <dgm:bulletEnabled val="1"/>
        </dgm:presLayoutVars>
      </dgm:prSet>
      <dgm:spPr/>
    </dgm:pt>
    <dgm:pt modelId="{0FBE46CE-490D-45CF-BDCC-CCDCC607ACE9}" type="pres">
      <dgm:prSet presAssocID="{7932BB65-E978-479F-B50C-430771604C1C}" presName="accent_1" presStyleCnt="0"/>
      <dgm:spPr/>
    </dgm:pt>
    <dgm:pt modelId="{0EA86965-2BBA-4773-8428-CEE8B5DD323A}" type="pres">
      <dgm:prSet presAssocID="{7932BB65-E978-479F-B50C-430771604C1C}" presName="accentRepeatNode" presStyleLbl="solidFgAcc1" presStyleIdx="0" presStyleCnt="6"/>
      <dgm:spPr/>
    </dgm:pt>
    <dgm:pt modelId="{B0342BD4-2FE7-4167-8174-41E80D54032B}" type="pres">
      <dgm:prSet presAssocID="{BFC19BC4-85B1-4100-986E-E86D20BE9013}" presName="text_2" presStyleLbl="node1" presStyleIdx="1" presStyleCnt="6">
        <dgm:presLayoutVars>
          <dgm:bulletEnabled val="1"/>
        </dgm:presLayoutVars>
      </dgm:prSet>
      <dgm:spPr/>
    </dgm:pt>
    <dgm:pt modelId="{E153194F-9727-4F85-B03B-34C8FE22741D}" type="pres">
      <dgm:prSet presAssocID="{BFC19BC4-85B1-4100-986E-E86D20BE9013}" presName="accent_2" presStyleCnt="0"/>
      <dgm:spPr/>
    </dgm:pt>
    <dgm:pt modelId="{298C329C-CCD8-4EE6-A87F-D0E86361E7FF}" type="pres">
      <dgm:prSet presAssocID="{BFC19BC4-85B1-4100-986E-E86D20BE9013}" presName="accentRepeatNode" presStyleLbl="solidFgAcc1" presStyleIdx="1" presStyleCnt="6"/>
      <dgm:spPr/>
    </dgm:pt>
    <dgm:pt modelId="{A2029EB3-D790-404C-A3A4-C4948C75ABC9}" type="pres">
      <dgm:prSet presAssocID="{75517D07-A47B-4DD6-B362-4CFF7E5B3487}" presName="text_3" presStyleLbl="node1" presStyleIdx="2" presStyleCnt="6">
        <dgm:presLayoutVars>
          <dgm:bulletEnabled val="1"/>
        </dgm:presLayoutVars>
      </dgm:prSet>
      <dgm:spPr/>
    </dgm:pt>
    <dgm:pt modelId="{3DC9228D-D712-4210-9D91-6719328C2758}" type="pres">
      <dgm:prSet presAssocID="{75517D07-A47B-4DD6-B362-4CFF7E5B3487}" presName="accent_3" presStyleCnt="0"/>
      <dgm:spPr/>
    </dgm:pt>
    <dgm:pt modelId="{647E7A48-7D6A-4707-BF6B-56D28586ED6A}" type="pres">
      <dgm:prSet presAssocID="{75517D07-A47B-4DD6-B362-4CFF7E5B3487}" presName="accentRepeatNode" presStyleLbl="solidFgAcc1" presStyleIdx="2" presStyleCnt="6"/>
      <dgm:spPr/>
    </dgm:pt>
    <dgm:pt modelId="{3311D20B-6482-48C8-80B5-EB6774AA02CD}" type="pres">
      <dgm:prSet presAssocID="{D54B1705-8E05-41EF-8401-B2AA572DA03C}" presName="text_4" presStyleLbl="node1" presStyleIdx="3" presStyleCnt="6">
        <dgm:presLayoutVars>
          <dgm:bulletEnabled val="1"/>
        </dgm:presLayoutVars>
      </dgm:prSet>
      <dgm:spPr/>
    </dgm:pt>
    <dgm:pt modelId="{887DB84C-6F66-4D4C-A0BF-1E36D6458ABE}" type="pres">
      <dgm:prSet presAssocID="{D54B1705-8E05-41EF-8401-B2AA572DA03C}" presName="accent_4" presStyleCnt="0"/>
      <dgm:spPr/>
    </dgm:pt>
    <dgm:pt modelId="{DF22D351-6CAD-4F59-976D-4AB62EDCE56B}" type="pres">
      <dgm:prSet presAssocID="{D54B1705-8E05-41EF-8401-B2AA572DA03C}" presName="accentRepeatNode" presStyleLbl="solidFgAcc1" presStyleIdx="3" presStyleCnt="6"/>
      <dgm:spPr/>
    </dgm:pt>
    <dgm:pt modelId="{BA3BD76E-B795-42E6-B471-8100A31BCC9E}" type="pres">
      <dgm:prSet presAssocID="{80861D39-E8D3-4E92-BE65-653F37002585}" presName="text_5" presStyleLbl="node1" presStyleIdx="4" presStyleCnt="6">
        <dgm:presLayoutVars>
          <dgm:bulletEnabled val="1"/>
        </dgm:presLayoutVars>
      </dgm:prSet>
      <dgm:spPr/>
    </dgm:pt>
    <dgm:pt modelId="{7C1196AB-F113-4E3A-B760-40A281AC46A0}" type="pres">
      <dgm:prSet presAssocID="{80861D39-E8D3-4E92-BE65-653F37002585}" presName="accent_5" presStyleCnt="0"/>
      <dgm:spPr/>
    </dgm:pt>
    <dgm:pt modelId="{BECC489B-F0D7-4C63-BD7B-4D9B43CD7DB0}" type="pres">
      <dgm:prSet presAssocID="{80861D39-E8D3-4E92-BE65-653F37002585}" presName="accentRepeatNode" presStyleLbl="solidFgAcc1" presStyleIdx="4" presStyleCnt="6"/>
      <dgm:spPr/>
    </dgm:pt>
    <dgm:pt modelId="{D28CF752-213E-4D8E-923F-DC9498D5EABC}" type="pres">
      <dgm:prSet presAssocID="{2E5D4FAB-2D94-4A08-BC56-42FA9B5730BE}" presName="text_6" presStyleLbl="node1" presStyleIdx="5" presStyleCnt="6">
        <dgm:presLayoutVars>
          <dgm:bulletEnabled val="1"/>
        </dgm:presLayoutVars>
      </dgm:prSet>
      <dgm:spPr/>
    </dgm:pt>
    <dgm:pt modelId="{E42A7971-3C70-424F-AFE5-3BF52B0B1221}" type="pres">
      <dgm:prSet presAssocID="{2E5D4FAB-2D94-4A08-BC56-42FA9B5730BE}" presName="accent_6" presStyleCnt="0"/>
      <dgm:spPr/>
    </dgm:pt>
    <dgm:pt modelId="{E52D057E-D7AB-44E9-8E66-63E386D6D13A}" type="pres">
      <dgm:prSet presAssocID="{2E5D4FAB-2D94-4A08-BC56-42FA9B5730BE}" presName="accentRepeatNode" presStyleLbl="solidFgAcc1" presStyleIdx="5" presStyleCnt="6"/>
      <dgm:spPr/>
    </dgm:pt>
  </dgm:ptLst>
  <dgm:cxnLst>
    <dgm:cxn modelId="{8DB22D04-46FF-44B5-AB2C-717FDAEB0941}" type="presOf" srcId="{B4BFFD7A-DFE1-402D-B7A8-E8E29901FB2D}" destId="{FF4D4705-CFD1-478C-8787-BFF2040DC488}" srcOrd="0" destOrd="0" presId="urn:microsoft.com/office/officeart/2008/layout/VerticalCurvedList"/>
    <dgm:cxn modelId="{A4864B07-1B4D-4842-AA05-38DBD4920DB6}" srcId="{E651A800-BAFB-4466-B63F-DCCF1F2CE78B}" destId="{2E5D4FAB-2D94-4A08-BC56-42FA9B5730BE}" srcOrd="5" destOrd="0" parTransId="{B802D182-101A-4E84-BA48-A50E66ADB646}" sibTransId="{21834512-319B-4D77-8646-4E4D6644E127}"/>
    <dgm:cxn modelId="{DB874F1A-A8D6-4D0D-B3FD-4EECEF10FD43}" srcId="{E651A800-BAFB-4466-B63F-DCCF1F2CE78B}" destId="{D54B1705-8E05-41EF-8401-B2AA572DA03C}" srcOrd="3" destOrd="0" parTransId="{133110BD-CDFF-4A4A-9AE0-26C7453673A9}" sibTransId="{A4A88F59-A886-4E77-ACB5-DDC82DFD246D}"/>
    <dgm:cxn modelId="{14B81223-E27E-4963-BBBF-7B06AEECF768}" type="presOf" srcId="{7932BB65-E978-479F-B50C-430771604C1C}" destId="{6C7F8012-9B7E-46FC-9CE8-DDB93A43B80C}" srcOrd="0" destOrd="0" presId="urn:microsoft.com/office/officeart/2008/layout/VerticalCurvedList"/>
    <dgm:cxn modelId="{C4EDE530-AD6B-4CFF-9190-0B5ACE915501}" type="presOf" srcId="{80861D39-E8D3-4E92-BE65-653F37002585}" destId="{BA3BD76E-B795-42E6-B471-8100A31BCC9E}" srcOrd="0" destOrd="0" presId="urn:microsoft.com/office/officeart/2008/layout/VerticalCurvedList"/>
    <dgm:cxn modelId="{A450B959-D727-4018-81B9-87AD1FE0EA46}" type="presOf" srcId="{75517D07-A47B-4DD6-B362-4CFF7E5B3487}" destId="{A2029EB3-D790-404C-A3A4-C4948C75ABC9}" srcOrd="0" destOrd="0" presId="urn:microsoft.com/office/officeart/2008/layout/VerticalCurvedList"/>
    <dgm:cxn modelId="{D60FDD59-E696-4FFE-859C-9B0F2079A7C6}" type="presOf" srcId="{BFC19BC4-85B1-4100-986E-E86D20BE9013}" destId="{B0342BD4-2FE7-4167-8174-41E80D54032B}" srcOrd="0" destOrd="0" presId="urn:microsoft.com/office/officeart/2008/layout/VerticalCurvedList"/>
    <dgm:cxn modelId="{E2801782-7089-4844-A352-D7FD605FC2D0}" type="presOf" srcId="{E651A800-BAFB-4466-B63F-DCCF1F2CE78B}" destId="{898CFEF7-E3D7-48B7-81CC-170F24AF1623}" srcOrd="0" destOrd="0" presId="urn:microsoft.com/office/officeart/2008/layout/VerticalCurvedList"/>
    <dgm:cxn modelId="{253C6187-4529-4677-A987-31B4F2910AF4}" type="presOf" srcId="{D54B1705-8E05-41EF-8401-B2AA572DA03C}" destId="{3311D20B-6482-48C8-80B5-EB6774AA02CD}" srcOrd="0" destOrd="0" presId="urn:microsoft.com/office/officeart/2008/layout/VerticalCurvedList"/>
    <dgm:cxn modelId="{0299AD87-552D-4890-B121-8B387CF735B1}" type="presOf" srcId="{2E5D4FAB-2D94-4A08-BC56-42FA9B5730BE}" destId="{D28CF752-213E-4D8E-923F-DC9498D5EABC}" srcOrd="0" destOrd="0" presId="urn:microsoft.com/office/officeart/2008/layout/VerticalCurvedList"/>
    <dgm:cxn modelId="{C9D2B488-EA25-4716-9B26-EF73B5C6AACA}" srcId="{E651A800-BAFB-4466-B63F-DCCF1F2CE78B}" destId="{7932BB65-E978-479F-B50C-430771604C1C}" srcOrd="0" destOrd="0" parTransId="{61AD0574-D6AA-419C-A1B8-198F7F73D4A6}" sibTransId="{B4BFFD7A-DFE1-402D-B7A8-E8E29901FB2D}"/>
    <dgm:cxn modelId="{AB8E139C-85D1-4177-B0A5-266B2BFCDDAE}" srcId="{E651A800-BAFB-4466-B63F-DCCF1F2CE78B}" destId="{75517D07-A47B-4DD6-B362-4CFF7E5B3487}" srcOrd="2" destOrd="0" parTransId="{DD28A480-32D7-4606-B547-9A56EAAEDC93}" sibTransId="{B53BC634-6132-4036-8B9C-6AE4996AB8FF}"/>
    <dgm:cxn modelId="{F386A0B3-DA0F-414B-AEA5-DC95BE845045}" srcId="{E651A800-BAFB-4466-B63F-DCCF1F2CE78B}" destId="{80861D39-E8D3-4E92-BE65-653F37002585}" srcOrd="4" destOrd="0" parTransId="{AA3CB4A0-CD93-4EE0-89C4-870C907ACDCE}" sibTransId="{4D35AD29-36CE-42C2-9B1D-3D66907529B7}"/>
    <dgm:cxn modelId="{904A3EB4-E14E-43FF-975A-17D9A957716D}" srcId="{E651A800-BAFB-4466-B63F-DCCF1F2CE78B}" destId="{BFC19BC4-85B1-4100-986E-E86D20BE9013}" srcOrd="1" destOrd="0" parTransId="{6A3217B4-A9F1-42BD-9F1E-1CDDBB354122}" sibTransId="{017D0A26-9743-4AA1-B691-BD86467717BF}"/>
    <dgm:cxn modelId="{04EF978E-0778-4980-9F8F-A988FA83882B}" type="presParOf" srcId="{898CFEF7-E3D7-48B7-81CC-170F24AF1623}" destId="{BC57A72F-F1FB-4E23-8981-B358E23B775A}" srcOrd="0" destOrd="0" presId="urn:microsoft.com/office/officeart/2008/layout/VerticalCurvedList"/>
    <dgm:cxn modelId="{4BDD9264-0940-4CDC-841D-93B6C4AA98FD}" type="presParOf" srcId="{BC57A72F-F1FB-4E23-8981-B358E23B775A}" destId="{A924A4B1-DD39-4183-9A2E-142426A299CF}" srcOrd="0" destOrd="0" presId="urn:microsoft.com/office/officeart/2008/layout/VerticalCurvedList"/>
    <dgm:cxn modelId="{489B68F2-B2DD-4ABC-B70B-A33B84BF7DB2}" type="presParOf" srcId="{A924A4B1-DD39-4183-9A2E-142426A299CF}" destId="{63F7B4C3-FC79-4474-B792-F21CA65A1E8B}" srcOrd="0" destOrd="0" presId="urn:microsoft.com/office/officeart/2008/layout/VerticalCurvedList"/>
    <dgm:cxn modelId="{8A059BC6-7632-4928-AA96-C1F19846A841}" type="presParOf" srcId="{A924A4B1-DD39-4183-9A2E-142426A299CF}" destId="{FF4D4705-CFD1-478C-8787-BFF2040DC488}" srcOrd="1" destOrd="0" presId="urn:microsoft.com/office/officeart/2008/layout/VerticalCurvedList"/>
    <dgm:cxn modelId="{5B5144E2-1B0E-4289-9746-942282DBAF7D}" type="presParOf" srcId="{A924A4B1-DD39-4183-9A2E-142426A299CF}" destId="{EC75E5E9-BBEE-4A09-9B72-CF95A9F9DEFF}" srcOrd="2" destOrd="0" presId="urn:microsoft.com/office/officeart/2008/layout/VerticalCurvedList"/>
    <dgm:cxn modelId="{691545B3-B232-4B1F-B17A-13A99D4C9ACB}" type="presParOf" srcId="{A924A4B1-DD39-4183-9A2E-142426A299CF}" destId="{D6FC9FF5-E000-4973-B3CD-062BD13C18CE}" srcOrd="3" destOrd="0" presId="urn:microsoft.com/office/officeart/2008/layout/VerticalCurvedList"/>
    <dgm:cxn modelId="{5E7E18D3-F548-4D67-BF86-E08590D4F507}" type="presParOf" srcId="{BC57A72F-F1FB-4E23-8981-B358E23B775A}" destId="{6C7F8012-9B7E-46FC-9CE8-DDB93A43B80C}" srcOrd="1" destOrd="0" presId="urn:microsoft.com/office/officeart/2008/layout/VerticalCurvedList"/>
    <dgm:cxn modelId="{78783CE9-9876-4A9D-91BF-42A635C22A8F}" type="presParOf" srcId="{BC57A72F-F1FB-4E23-8981-B358E23B775A}" destId="{0FBE46CE-490D-45CF-BDCC-CCDCC607ACE9}" srcOrd="2" destOrd="0" presId="urn:microsoft.com/office/officeart/2008/layout/VerticalCurvedList"/>
    <dgm:cxn modelId="{DC47CCE3-6D05-44DC-A6A2-64DDBCAD641B}" type="presParOf" srcId="{0FBE46CE-490D-45CF-BDCC-CCDCC607ACE9}" destId="{0EA86965-2BBA-4773-8428-CEE8B5DD323A}" srcOrd="0" destOrd="0" presId="urn:microsoft.com/office/officeart/2008/layout/VerticalCurvedList"/>
    <dgm:cxn modelId="{2653ADDA-20F7-4CB8-9BF9-4C4A4B2DBBDB}" type="presParOf" srcId="{BC57A72F-F1FB-4E23-8981-B358E23B775A}" destId="{B0342BD4-2FE7-4167-8174-41E80D54032B}" srcOrd="3" destOrd="0" presId="urn:microsoft.com/office/officeart/2008/layout/VerticalCurvedList"/>
    <dgm:cxn modelId="{C5CD9C0B-1B09-434D-9D2C-4E8146943BC6}" type="presParOf" srcId="{BC57A72F-F1FB-4E23-8981-B358E23B775A}" destId="{E153194F-9727-4F85-B03B-34C8FE22741D}" srcOrd="4" destOrd="0" presId="urn:microsoft.com/office/officeart/2008/layout/VerticalCurvedList"/>
    <dgm:cxn modelId="{CC8F5D16-0A38-4CE4-B0C2-78F47119BE18}" type="presParOf" srcId="{E153194F-9727-4F85-B03B-34C8FE22741D}" destId="{298C329C-CCD8-4EE6-A87F-D0E86361E7FF}" srcOrd="0" destOrd="0" presId="urn:microsoft.com/office/officeart/2008/layout/VerticalCurvedList"/>
    <dgm:cxn modelId="{1952F93D-3BD6-409B-A918-6D25B2E3F1DA}" type="presParOf" srcId="{BC57A72F-F1FB-4E23-8981-B358E23B775A}" destId="{A2029EB3-D790-404C-A3A4-C4948C75ABC9}" srcOrd="5" destOrd="0" presId="urn:microsoft.com/office/officeart/2008/layout/VerticalCurvedList"/>
    <dgm:cxn modelId="{EFF5B96A-880C-4C29-862F-8B6C86DC3D1D}" type="presParOf" srcId="{BC57A72F-F1FB-4E23-8981-B358E23B775A}" destId="{3DC9228D-D712-4210-9D91-6719328C2758}" srcOrd="6" destOrd="0" presId="urn:microsoft.com/office/officeart/2008/layout/VerticalCurvedList"/>
    <dgm:cxn modelId="{C1AFDB1A-DB90-49C1-8935-A98509842451}" type="presParOf" srcId="{3DC9228D-D712-4210-9D91-6719328C2758}" destId="{647E7A48-7D6A-4707-BF6B-56D28586ED6A}" srcOrd="0" destOrd="0" presId="urn:microsoft.com/office/officeart/2008/layout/VerticalCurvedList"/>
    <dgm:cxn modelId="{F4B1B008-B20B-46D3-83AA-86C25F73E156}" type="presParOf" srcId="{BC57A72F-F1FB-4E23-8981-B358E23B775A}" destId="{3311D20B-6482-48C8-80B5-EB6774AA02CD}" srcOrd="7" destOrd="0" presId="urn:microsoft.com/office/officeart/2008/layout/VerticalCurvedList"/>
    <dgm:cxn modelId="{6AA1F341-7F2E-4CF0-B877-5ABDB6EE3835}" type="presParOf" srcId="{BC57A72F-F1FB-4E23-8981-B358E23B775A}" destId="{887DB84C-6F66-4D4C-A0BF-1E36D6458ABE}" srcOrd="8" destOrd="0" presId="urn:microsoft.com/office/officeart/2008/layout/VerticalCurvedList"/>
    <dgm:cxn modelId="{C00CC8A8-4F98-45D2-A9C9-1A3BB7E1C737}" type="presParOf" srcId="{887DB84C-6F66-4D4C-A0BF-1E36D6458ABE}" destId="{DF22D351-6CAD-4F59-976D-4AB62EDCE56B}" srcOrd="0" destOrd="0" presId="urn:microsoft.com/office/officeart/2008/layout/VerticalCurvedList"/>
    <dgm:cxn modelId="{9387C2E9-31E1-40D4-8882-727A70588227}" type="presParOf" srcId="{BC57A72F-F1FB-4E23-8981-B358E23B775A}" destId="{BA3BD76E-B795-42E6-B471-8100A31BCC9E}" srcOrd="9" destOrd="0" presId="urn:microsoft.com/office/officeart/2008/layout/VerticalCurvedList"/>
    <dgm:cxn modelId="{A2A45F8A-DBE3-4848-8426-6C5D56B28B1A}" type="presParOf" srcId="{BC57A72F-F1FB-4E23-8981-B358E23B775A}" destId="{7C1196AB-F113-4E3A-B760-40A281AC46A0}" srcOrd="10" destOrd="0" presId="urn:microsoft.com/office/officeart/2008/layout/VerticalCurvedList"/>
    <dgm:cxn modelId="{9E938C80-F0F9-4D7F-A724-6394A95920B9}" type="presParOf" srcId="{7C1196AB-F113-4E3A-B760-40A281AC46A0}" destId="{BECC489B-F0D7-4C63-BD7B-4D9B43CD7DB0}" srcOrd="0" destOrd="0" presId="urn:microsoft.com/office/officeart/2008/layout/VerticalCurvedList"/>
    <dgm:cxn modelId="{CE17B87A-8B19-4130-B8FA-B5A67ADFC50C}" type="presParOf" srcId="{BC57A72F-F1FB-4E23-8981-B358E23B775A}" destId="{D28CF752-213E-4D8E-923F-DC9498D5EABC}" srcOrd="11" destOrd="0" presId="urn:microsoft.com/office/officeart/2008/layout/VerticalCurvedList"/>
    <dgm:cxn modelId="{1DF1C6BE-9D51-4E4A-B64A-BEA6D2842727}" type="presParOf" srcId="{BC57A72F-F1FB-4E23-8981-B358E23B775A}" destId="{E42A7971-3C70-424F-AFE5-3BF52B0B1221}" srcOrd="12" destOrd="0" presId="urn:microsoft.com/office/officeart/2008/layout/VerticalCurvedList"/>
    <dgm:cxn modelId="{2E9BB628-15A6-46CA-84A6-EABC72A0D280}" type="presParOf" srcId="{E42A7971-3C70-424F-AFE5-3BF52B0B1221}" destId="{E52D057E-D7AB-44E9-8E66-63E386D6D13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CC9B75-886D-471B-BD1A-58D798667040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0AD06299-73CA-407F-A93A-2202E6956C56}">
      <dgm:prSet custT="1"/>
      <dgm:spPr/>
      <dgm:t>
        <a:bodyPr/>
        <a:lstStyle/>
        <a:p>
          <a:pPr algn="ctr">
            <a:buFont typeface="+mj-lt"/>
            <a:buAutoNum type="alphaLcParenR"/>
          </a:pPr>
          <a:r>
            <a:rPr lang="en-AU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Also consider section </a:t>
          </a:r>
          <a:r>
            <a:rPr lang="en-AU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60CC(2A) </a:t>
          </a:r>
          <a:r>
            <a:rPr lang="en-AU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– relevance of past family violence and family violence orders.</a:t>
          </a:r>
        </a:p>
      </dgm:t>
    </dgm:pt>
    <dgm:pt modelId="{7EFF85BB-561F-479D-ADB1-C10CAB09CE42}" type="sibTrans" cxnId="{964DF389-9D2D-4E9B-AC6A-C75F565497BF}">
      <dgm:prSet/>
      <dgm:spPr/>
      <dgm:t>
        <a:bodyPr/>
        <a:lstStyle/>
        <a:p>
          <a:pPr algn="ctr"/>
          <a:endParaRPr lang="en-AU"/>
        </a:p>
      </dgm:t>
    </dgm:pt>
    <dgm:pt modelId="{F21BD3D0-5372-4DA2-9B70-546427AF676E}" type="parTrans" cxnId="{964DF389-9D2D-4E9B-AC6A-C75F565497BF}">
      <dgm:prSet/>
      <dgm:spPr/>
      <dgm:t>
        <a:bodyPr/>
        <a:lstStyle/>
        <a:p>
          <a:pPr algn="ctr"/>
          <a:endParaRPr lang="en-AU"/>
        </a:p>
      </dgm:t>
    </dgm:pt>
    <dgm:pt modelId="{C01AF3FD-17E0-497B-989C-A917882B5FE6}">
      <dgm:prSet phldrT="[Text]" custT="1"/>
      <dgm:spPr/>
      <dgm:t>
        <a:bodyPr/>
        <a:lstStyle/>
        <a:p>
          <a:pPr algn="ctr"/>
          <a:r>
            <a:rPr lang="en-AU" sz="2000" dirty="0"/>
            <a:t>(a) what arrangements would promote the safety (including safety from family violence, abuse, neglect, or other harm) of the child; and each person who has care of the child (whether or not a person has parental responsibility for the child))</a:t>
          </a:r>
        </a:p>
      </dgm:t>
    </dgm:pt>
    <dgm:pt modelId="{9F6006AB-5AB9-40CB-9492-4F47B7D2BE1E}" type="sibTrans" cxnId="{67A75A66-AB56-4D01-B57B-98B4CD271605}">
      <dgm:prSet/>
      <dgm:spPr/>
      <dgm:t>
        <a:bodyPr/>
        <a:lstStyle/>
        <a:p>
          <a:pPr algn="ctr"/>
          <a:endParaRPr lang="en-AU"/>
        </a:p>
      </dgm:t>
    </dgm:pt>
    <dgm:pt modelId="{CC292EC0-E95C-4070-AE26-702EB6A95677}" type="parTrans" cxnId="{67A75A66-AB56-4D01-B57B-98B4CD271605}">
      <dgm:prSet/>
      <dgm:spPr/>
      <dgm:t>
        <a:bodyPr/>
        <a:lstStyle/>
        <a:p>
          <a:pPr algn="ctr"/>
          <a:endParaRPr lang="en-AU"/>
        </a:p>
      </dgm:t>
    </dgm:pt>
    <dgm:pt modelId="{5B7C33C2-EA77-44F9-81F9-80F937E9DA4C}" type="pres">
      <dgm:prSet presAssocID="{9ACC9B75-886D-471B-BD1A-58D798667040}" presName="diagram" presStyleCnt="0">
        <dgm:presLayoutVars>
          <dgm:dir/>
          <dgm:resizeHandles val="exact"/>
        </dgm:presLayoutVars>
      </dgm:prSet>
      <dgm:spPr/>
    </dgm:pt>
    <dgm:pt modelId="{F51E8485-77F8-4C8B-839A-ECA203CC46E7}" type="pres">
      <dgm:prSet presAssocID="{C01AF3FD-17E0-497B-989C-A917882B5FE6}" presName="node" presStyleLbl="node1" presStyleIdx="0" presStyleCnt="2" custScaleX="97872" custScaleY="42882" custLinFactNeighborX="1064" custLinFactNeighborY="-4927">
        <dgm:presLayoutVars>
          <dgm:bulletEnabled val="1"/>
        </dgm:presLayoutVars>
      </dgm:prSet>
      <dgm:spPr/>
    </dgm:pt>
    <dgm:pt modelId="{0C20F34D-8780-48BC-A564-442745A0008A}" type="pres">
      <dgm:prSet presAssocID="{9F6006AB-5AB9-40CB-9492-4F47B7D2BE1E}" presName="sibTrans" presStyleCnt="0"/>
      <dgm:spPr/>
    </dgm:pt>
    <dgm:pt modelId="{56EE1CA4-2476-4C8C-B305-BDD784401297}" type="pres">
      <dgm:prSet presAssocID="{0AD06299-73CA-407F-A93A-2202E6956C56}" presName="node" presStyleLbl="node1" presStyleIdx="1" presStyleCnt="2" custScaleX="94019" custScaleY="24363" custLinFactNeighborX="1265" custLinFactNeighborY="-7526">
        <dgm:presLayoutVars>
          <dgm:bulletEnabled val="1"/>
        </dgm:presLayoutVars>
      </dgm:prSet>
      <dgm:spPr/>
    </dgm:pt>
  </dgm:ptLst>
  <dgm:cxnLst>
    <dgm:cxn modelId="{67A75A66-AB56-4D01-B57B-98B4CD271605}" srcId="{9ACC9B75-886D-471B-BD1A-58D798667040}" destId="{C01AF3FD-17E0-497B-989C-A917882B5FE6}" srcOrd="0" destOrd="0" parTransId="{CC292EC0-E95C-4070-AE26-702EB6A95677}" sibTransId="{9F6006AB-5AB9-40CB-9492-4F47B7D2BE1E}"/>
    <dgm:cxn modelId="{F4421E67-24A1-4871-A699-768FC1979BF5}" type="presOf" srcId="{0AD06299-73CA-407F-A93A-2202E6956C56}" destId="{56EE1CA4-2476-4C8C-B305-BDD784401297}" srcOrd="0" destOrd="0" presId="urn:microsoft.com/office/officeart/2005/8/layout/default"/>
    <dgm:cxn modelId="{D2982D74-EFD7-463F-8E67-1380B9199B81}" type="presOf" srcId="{C01AF3FD-17E0-497B-989C-A917882B5FE6}" destId="{F51E8485-77F8-4C8B-839A-ECA203CC46E7}" srcOrd="0" destOrd="0" presId="urn:microsoft.com/office/officeart/2005/8/layout/default"/>
    <dgm:cxn modelId="{964DF389-9D2D-4E9B-AC6A-C75F565497BF}" srcId="{9ACC9B75-886D-471B-BD1A-58D798667040}" destId="{0AD06299-73CA-407F-A93A-2202E6956C56}" srcOrd="1" destOrd="0" parTransId="{F21BD3D0-5372-4DA2-9B70-546427AF676E}" sibTransId="{7EFF85BB-561F-479D-ADB1-C10CAB09CE42}"/>
    <dgm:cxn modelId="{AB9F04EF-7AE9-43FD-B872-E7A359D82BDE}" type="presOf" srcId="{9ACC9B75-886D-471B-BD1A-58D798667040}" destId="{5B7C33C2-EA77-44F9-81F9-80F937E9DA4C}" srcOrd="0" destOrd="0" presId="urn:microsoft.com/office/officeart/2005/8/layout/default"/>
    <dgm:cxn modelId="{B911A8F7-9BDC-4A99-9299-2F0A6C8FD2D2}" type="presParOf" srcId="{5B7C33C2-EA77-44F9-81F9-80F937E9DA4C}" destId="{F51E8485-77F8-4C8B-839A-ECA203CC46E7}" srcOrd="0" destOrd="0" presId="urn:microsoft.com/office/officeart/2005/8/layout/default"/>
    <dgm:cxn modelId="{3970806B-3CE9-4F4C-B84C-93856AD7450F}" type="presParOf" srcId="{5B7C33C2-EA77-44F9-81F9-80F937E9DA4C}" destId="{0C20F34D-8780-48BC-A564-442745A0008A}" srcOrd="1" destOrd="0" presId="urn:microsoft.com/office/officeart/2005/8/layout/default"/>
    <dgm:cxn modelId="{96E6A782-32A9-4B41-8D44-932EA564AC15}" type="presParOf" srcId="{5B7C33C2-EA77-44F9-81F9-80F937E9DA4C}" destId="{56EE1CA4-2476-4C8C-B305-BDD78440129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CC9B75-886D-471B-BD1A-58D798667040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EAB7385F-ABC8-40A6-9951-E394E4ACAD81}">
      <dgm:prSet custT="1"/>
      <dgm:spPr/>
      <dgm:t>
        <a:bodyPr/>
        <a:lstStyle/>
        <a:p>
          <a:pPr algn="ctr">
            <a:buFont typeface="+mj-lt"/>
            <a:buAutoNum type="alphaLcParenR"/>
          </a:pPr>
          <a:r>
            <a:rPr lang="en-AU" sz="2800" dirty="0"/>
            <a:t>(b) any views expressed by the child</a:t>
          </a:r>
        </a:p>
      </dgm:t>
    </dgm:pt>
    <dgm:pt modelId="{B3D143A8-9273-4D4F-BC37-AF059803109A}" type="parTrans" cxnId="{454528A8-47B4-4798-B891-BC7FD5383A6A}">
      <dgm:prSet/>
      <dgm:spPr/>
      <dgm:t>
        <a:bodyPr/>
        <a:lstStyle/>
        <a:p>
          <a:pPr algn="ctr"/>
          <a:endParaRPr lang="en-AU"/>
        </a:p>
      </dgm:t>
    </dgm:pt>
    <dgm:pt modelId="{219F6EE2-6985-46E3-B404-EE35F78446D6}" type="sibTrans" cxnId="{454528A8-47B4-4798-B891-BC7FD5383A6A}">
      <dgm:prSet/>
      <dgm:spPr/>
      <dgm:t>
        <a:bodyPr/>
        <a:lstStyle/>
        <a:p>
          <a:pPr algn="ctr"/>
          <a:endParaRPr lang="en-AU"/>
        </a:p>
      </dgm:t>
    </dgm:pt>
    <dgm:pt modelId="{5B7C33C2-EA77-44F9-81F9-80F937E9DA4C}" type="pres">
      <dgm:prSet presAssocID="{9ACC9B75-886D-471B-BD1A-58D798667040}" presName="diagram" presStyleCnt="0">
        <dgm:presLayoutVars>
          <dgm:dir/>
          <dgm:resizeHandles val="exact"/>
        </dgm:presLayoutVars>
      </dgm:prSet>
      <dgm:spPr/>
    </dgm:pt>
    <dgm:pt modelId="{E8454089-E2E2-4743-B8BA-8857DF87D504}" type="pres">
      <dgm:prSet presAssocID="{EAB7385F-ABC8-40A6-9951-E394E4ACAD81}" presName="node" presStyleLbl="node1" presStyleIdx="0" presStyleCnt="1">
        <dgm:presLayoutVars>
          <dgm:bulletEnabled val="1"/>
        </dgm:presLayoutVars>
      </dgm:prSet>
      <dgm:spPr/>
    </dgm:pt>
  </dgm:ptLst>
  <dgm:cxnLst>
    <dgm:cxn modelId="{454528A8-47B4-4798-B891-BC7FD5383A6A}" srcId="{9ACC9B75-886D-471B-BD1A-58D798667040}" destId="{EAB7385F-ABC8-40A6-9951-E394E4ACAD81}" srcOrd="0" destOrd="0" parTransId="{B3D143A8-9273-4D4F-BC37-AF059803109A}" sibTransId="{219F6EE2-6985-46E3-B404-EE35F78446D6}"/>
    <dgm:cxn modelId="{EEC570C0-D083-4547-A7E7-7C76B161A21F}" type="presOf" srcId="{EAB7385F-ABC8-40A6-9951-E394E4ACAD81}" destId="{E8454089-E2E2-4743-B8BA-8857DF87D504}" srcOrd="0" destOrd="0" presId="urn:microsoft.com/office/officeart/2005/8/layout/default"/>
    <dgm:cxn modelId="{AB9F04EF-7AE9-43FD-B872-E7A359D82BDE}" type="presOf" srcId="{9ACC9B75-886D-471B-BD1A-58D798667040}" destId="{5B7C33C2-EA77-44F9-81F9-80F937E9DA4C}" srcOrd="0" destOrd="0" presId="urn:microsoft.com/office/officeart/2005/8/layout/default"/>
    <dgm:cxn modelId="{6E252092-46FF-4C7D-8CC8-D09540BD15D0}" type="presParOf" srcId="{5B7C33C2-EA77-44F9-81F9-80F937E9DA4C}" destId="{E8454089-E2E2-4743-B8BA-8857DF87D50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CC9B75-886D-471B-BD1A-58D798667040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1E1A3EA7-4117-48FB-8932-DB457ED7518A}">
      <dgm:prSet custT="1"/>
      <dgm:spPr/>
      <dgm:t>
        <a:bodyPr/>
        <a:lstStyle/>
        <a:p>
          <a:pPr algn="ctr"/>
          <a:r>
            <a:rPr lang="en-AU" sz="2800" dirty="0"/>
            <a:t>(c) the developmental, psychological, emotional and cultural needs of the child</a:t>
          </a:r>
        </a:p>
      </dgm:t>
    </dgm:pt>
    <dgm:pt modelId="{06E7973C-2B75-4ECC-8225-50D7A2E3C882}" type="parTrans" cxnId="{25ECD013-DA9E-4FEF-82C8-CD5792C462B7}">
      <dgm:prSet/>
      <dgm:spPr/>
      <dgm:t>
        <a:bodyPr/>
        <a:lstStyle/>
        <a:p>
          <a:pPr algn="ctr"/>
          <a:endParaRPr lang="en-AU"/>
        </a:p>
      </dgm:t>
    </dgm:pt>
    <dgm:pt modelId="{C69B05E9-376B-4E26-967C-D35253AF86FC}" type="sibTrans" cxnId="{25ECD013-DA9E-4FEF-82C8-CD5792C462B7}">
      <dgm:prSet/>
      <dgm:spPr/>
      <dgm:t>
        <a:bodyPr/>
        <a:lstStyle/>
        <a:p>
          <a:pPr algn="ctr"/>
          <a:endParaRPr lang="en-AU"/>
        </a:p>
      </dgm:t>
    </dgm:pt>
    <dgm:pt modelId="{5B7C33C2-EA77-44F9-81F9-80F937E9DA4C}" type="pres">
      <dgm:prSet presAssocID="{9ACC9B75-886D-471B-BD1A-58D798667040}" presName="diagram" presStyleCnt="0">
        <dgm:presLayoutVars>
          <dgm:dir/>
          <dgm:resizeHandles val="exact"/>
        </dgm:presLayoutVars>
      </dgm:prSet>
      <dgm:spPr/>
    </dgm:pt>
    <dgm:pt modelId="{13D78A47-FA8A-49C1-8BA6-D9701446D4CC}" type="pres">
      <dgm:prSet presAssocID="{1E1A3EA7-4117-48FB-8932-DB457ED7518A}" presName="node" presStyleLbl="node1" presStyleIdx="0" presStyleCnt="1" custScaleX="101888" custScaleY="97168" custLinFactNeighborX="-762" custLinFactNeighborY="-523">
        <dgm:presLayoutVars>
          <dgm:bulletEnabled val="1"/>
        </dgm:presLayoutVars>
      </dgm:prSet>
      <dgm:spPr/>
    </dgm:pt>
  </dgm:ptLst>
  <dgm:cxnLst>
    <dgm:cxn modelId="{25ECD013-DA9E-4FEF-82C8-CD5792C462B7}" srcId="{9ACC9B75-886D-471B-BD1A-58D798667040}" destId="{1E1A3EA7-4117-48FB-8932-DB457ED7518A}" srcOrd="0" destOrd="0" parTransId="{06E7973C-2B75-4ECC-8225-50D7A2E3C882}" sibTransId="{C69B05E9-376B-4E26-967C-D35253AF86FC}"/>
    <dgm:cxn modelId="{80296FCB-5014-43E9-B6EA-CC21EDF70481}" type="presOf" srcId="{1E1A3EA7-4117-48FB-8932-DB457ED7518A}" destId="{13D78A47-FA8A-49C1-8BA6-D9701446D4CC}" srcOrd="0" destOrd="0" presId="urn:microsoft.com/office/officeart/2005/8/layout/default"/>
    <dgm:cxn modelId="{AB9F04EF-7AE9-43FD-B872-E7A359D82BDE}" type="presOf" srcId="{9ACC9B75-886D-471B-BD1A-58D798667040}" destId="{5B7C33C2-EA77-44F9-81F9-80F937E9DA4C}" srcOrd="0" destOrd="0" presId="urn:microsoft.com/office/officeart/2005/8/layout/default"/>
    <dgm:cxn modelId="{3DD8B31C-F4D0-4C70-AB49-2AEA87AB604A}" type="presParOf" srcId="{5B7C33C2-EA77-44F9-81F9-80F937E9DA4C}" destId="{13D78A47-FA8A-49C1-8BA6-D9701446D4C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D947E3-DA62-479C-A376-F48533D7E504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84155553-5AFD-46C7-BB71-E4D38A787456}">
      <dgm:prSet custT="1"/>
      <dgm:spPr/>
      <dgm:t>
        <a:bodyPr/>
        <a:lstStyle/>
        <a:p>
          <a:r>
            <a:rPr lang="en-AU" sz="2400" dirty="0"/>
            <a:t>(d) the capacity of each person who has or is proposed to have parental responsibility for the child to provide for the child’s developmental, psychological, emotional and cultural needs </a:t>
          </a:r>
        </a:p>
      </dgm:t>
    </dgm:pt>
    <dgm:pt modelId="{829204E3-15C3-4DEC-B519-145A45ACF378}" type="parTrans" cxnId="{936D0E0D-FA47-45C3-8167-B32741213524}">
      <dgm:prSet/>
      <dgm:spPr/>
      <dgm:t>
        <a:bodyPr/>
        <a:lstStyle/>
        <a:p>
          <a:endParaRPr lang="en-AU"/>
        </a:p>
      </dgm:t>
    </dgm:pt>
    <dgm:pt modelId="{3BF9BB62-F60E-449D-B454-6DCFE919C64C}" type="sibTrans" cxnId="{936D0E0D-FA47-45C3-8167-B32741213524}">
      <dgm:prSet/>
      <dgm:spPr/>
      <dgm:t>
        <a:bodyPr/>
        <a:lstStyle/>
        <a:p>
          <a:endParaRPr lang="en-AU"/>
        </a:p>
      </dgm:t>
    </dgm:pt>
    <dgm:pt modelId="{28902AD5-7940-4C1B-B66D-C76ED588D775}" type="pres">
      <dgm:prSet presAssocID="{D5D947E3-DA62-479C-A376-F48533D7E504}" presName="diagram" presStyleCnt="0">
        <dgm:presLayoutVars>
          <dgm:dir/>
          <dgm:resizeHandles val="exact"/>
        </dgm:presLayoutVars>
      </dgm:prSet>
      <dgm:spPr/>
    </dgm:pt>
    <dgm:pt modelId="{4E30D8EE-7543-43E7-951B-F064A9815A50}" type="pres">
      <dgm:prSet presAssocID="{84155553-5AFD-46C7-BB71-E4D38A787456}" presName="node" presStyleLbl="node1" presStyleIdx="0" presStyleCnt="1" custLinFactNeighborX="0" custLinFactNeighborY="-67">
        <dgm:presLayoutVars>
          <dgm:bulletEnabled val="1"/>
        </dgm:presLayoutVars>
      </dgm:prSet>
      <dgm:spPr/>
    </dgm:pt>
  </dgm:ptLst>
  <dgm:cxnLst>
    <dgm:cxn modelId="{BA647706-219C-4222-B667-C04073A5CAC2}" type="presOf" srcId="{D5D947E3-DA62-479C-A376-F48533D7E504}" destId="{28902AD5-7940-4C1B-B66D-C76ED588D775}" srcOrd="0" destOrd="0" presId="urn:microsoft.com/office/officeart/2005/8/layout/default"/>
    <dgm:cxn modelId="{936D0E0D-FA47-45C3-8167-B32741213524}" srcId="{D5D947E3-DA62-479C-A376-F48533D7E504}" destId="{84155553-5AFD-46C7-BB71-E4D38A787456}" srcOrd="0" destOrd="0" parTransId="{829204E3-15C3-4DEC-B519-145A45ACF378}" sibTransId="{3BF9BB62-F60E-449D-B454-6DCFE919C64C}"/>
    <dgm:cxn modelId="{82D740E5-D974-4ACB-B3B7-2B466658AE44}" type="presOf" srcId="{84155553-5AFD-46C7-BB71-E4D38A787456}" destId="{4E30D8EE-7543-43E7-951B-F064A9815A50}" srcOrd="0" destOrd="0" presId="urn:microsoft.com/office/officeart/2005/8/layout/default"/>
    <dgm:cxn modelId="{3980C573-4AFC-4EF7-B390-A01D7F195C87}" type="presParOf" srcId="{28902AD5-7940-4C1B-B66D-C76ED588D775}" destId="{4E30D8EE-7543-43E7-951B-F064A9815A5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D947E3-DA62-479C-A376-F48533D7E504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FD33B0AA-594E-431E-8535-6518A93B3761}">
      <dgm:prSet custT="1"/>
      <dgm:spPr/>
      <dgm:t>
        <a:bodyPr/>
        <a:lstStyle/>
        <a:p>
          <a:r>
            <a:rPr lang="en-AU" sz="2400" dirty="0"/>
            <a:t>(e) the benefit to the child of being able to have a relationship with the child’s parents and other people who are significant to the child, where it is safe to do so</a:t>
          </a:r>
        </a:p>
      </dgm:t>
    </dgm:pt>
    <dgm:pt modelId="{FAA79D18-75F1-465F-B810-6FAFBA5DBF7D}" type="parTrans" cxnId="{1B7B4441-8B29-424D-9E12-0FC2C785D0B5}">
      <dgm:prSet/>
      <dgm:spPr/>
      <dgm:t>
        <a:bodyPr/>
        <a:lstStyle/>
        <a:p>
          <a:endParaRPr lang="en-AU"/>
        </a:p>
      </dgm:t>
    </dgm:pt>
    <dgm:pt modelId="{519A9172-8B5F-4A20-A6D2-2D4850D2CFD3}" type="sibTrans" cxnId="{1B7B4441-8B29-424D-9E12-0FC2C785D0B5}">
      <dgm:prSet/>
      <dgm:spPr/>
      <dgm:t>
        <a:bodyPr/>
        <a:lstStyle/>
        <a:p>
          <a:endParaRPr lang="en-AU"/>
        </a:p>
      </dgm:t>
    </dgm:pt>
    <dgm:pt modelId="{28902AD5-7940-4C1B-B66D-C76ED588D775}" type="pres">
      <dgm:prSet presAssocID="{D5D947E3-DA62-479C-A376-F48533D7E504}" presName="diagram" presStyleCnt="0">
        <dgm:presLayoutVars>
          <dgm:dir/>
          <dgm:resizeHandles val="exact"/>
        </dgm:presLayoutVars>
      </dgm:prSet>
      <dgm:spPr/>
    </dgm:pt>
    <dgm:pt modelId="{8A5C37B1-9117-43C6-8619-7CC99BB43F3F}" type="pres">
      <dgm:prSet presAssocID="{FD33B0AA-594E-431E-8535-6518A93B3761}" presName="node" presStyleLbl="node1" presStyleIdx="0" presStyleCnt="1" custLinFactNeighborX="14793" custLinFactNeighborY="11786">
        <dgm:presLayoutVars>
          <dgm:bulletEnabled val="1"/>
        </dgm:presLayoutVars>
      </dgm:prSet>
      <dgm:spPr/>
    </dgm:pt>
  </dgm:ptLst>
  <dgm:cxnLst>
    <dgm:cxn modelId="{BA647706-219C-4222-B667-C04073A5CAC2}" type="presOf" srcId="{D5D947E3-DA62-479C-A376-F48533D7E504}" destId="{28902AD5-7940-4C1B-B66D-C76ED588D775}" srcOrd="0" destOrd="0" presId="urn:microsoft.com/office/officeart/2005/8/layout/default"/>
    <dgm:cxn modelId="{1B7B4441-8B29-424D-9E12-0FC2C785D0B5}" srcId="{D5D947E3-DA62-479C-A376-F48533D7E504}" destId="{FD33B0AA-594E-431E-8535-6518A93B3761}" srcOrd="0" destOrd="0" parTransId="{FAA79D18-75F1-465F-B810-6FAFBA5DBF7D}" sibTransId="{519A9172-8B5F-4A20-A6D2-2D4850D2CFD3}"/>
    <dgm:cxn modelId="{C3396C90-B12A-4599-A47C-FCBED2CCB59F}" type="presOf" srcId="{FD33B0AA-594E-431E-8535-6518A93B3761}" destId="{8A5C37B1-9117-43C6-8619-7CC99BB43F3F}" srcOrd="0" destOrd="0" presId="urn:microsoft.com/office/officeart/2005/8/layout/default"/>
    <dgm:cxn modelId="{217E6641-2BEE-4BD4-87B5-822AE57359C3}" type="presParOf" srcId="{28902AD5-7940-4C1B-B66D-C76ED588D775}" destId="{8A5C37B1-9117-43C6-8619-7CC99BB43F3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D947E3-DA62-479C-A376-F48533D7E504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48B2E76B-C792-47C8-9E7E-9D47A080524F}">
      <dgm:prSet custT="1"/>
      <dgm:spPr/>
      <dgm:t>
        <a:bodyPr/>
        <a:lstStyle/>
        <a:p>
          <a:pPr>
            <a:buFont typeface="+mj-lt"/>
            <a:buAutoNum type="alphaLcParenR"/>
          </a:pPr>
          <a:r>
            <a:rPr lang="en-GB" sz="2800" b="0" i="0" dirty="0"/>
            <a:t>(f) anything else that is relevant to the particular circumstances of the child. </a:t>
          </a:r>
          <a:endParaRPr lang="en-AU" sz="2800" b="0" i="0" dirty="0"/>
        </a:p>
      </dgm:t>
    </dgm:pt>
    <dgm:pt modelId="{323B1A03-4CB7-480D-BE61-FFF2EE0AA266}" type="parTrans" cxnId="{27B5800C-E628-4873-868E-46967B8C5224}">
      <dgm:prSet/>
      <dgm:spPr/>
      <dgm:t>
        <a:bodyPr/>
        <a:lstStyle/>
        <a:p>
          <a:endParaRPr lang="en-AU"/>
        </a:p>
      </dgm:t>
    </dgm:pt>
    <dgm:pt modelId="{B4863D6F-9407-42F3-9D8A-2B45B1ADF139}" type="sibTrans" cxnId="{27B5800C-E628-4873-868E-46967B8C5224}">
      <dgm:prSet/>
      <dgm:spPr/>
      <dgm:t>
        <a:bodyPr/>
        <a:lstStyle/>
        <a:p>
          <a:endParaRPr lang="en-AU"/>
        </a:p>
      </dgm:t>
    </dgm:pt>
    <dgm:pt modelId="{28902AD5-7940-4C1B-B66D-C76ED588D775}" type="pres">
      <dgm:prSet presAssocID="{D5D947E3-DA62-479C-A376-F48533D7E504}" presName="diagram" presStyleCnt="0">
        <dgm:presLayoutVars>
          <dgm:dir/>
          <dgm:resizeHandles val="exact"/>
        </dgm:presLayoutVars>
      </dgm:prSet>
      <dgm:spPr/>
    </dgm:pt>
    <dgm:pt modelId="{CC251B93-7996-46F5-AE6A-C6F70BA0A6CE}" type="pres">
      <dgm:prSet presAssocID="{48B2E76B-C792-47C8-9E7E-9D47A080524F}" presName="node" presStyleLbl="node1" presStyleIdx="0" presStyleCnt="1" custLinFactNeighborX="-288" custLinFactNeighborY="-1524">
        <dgm:presLayoutVars>
          <dgm:bulletEnabled val="1"/>
        </dgm:presLayoutVars>
      </dgm:prSet>
      <dgm:spPr/>
    </dgm:pt>
  </dgm:ptLst>
  <dgm:cxnLst>
    <dgm:cxn modelId="{2DF58004-1EF2-4477-B1F7-73136FE2109D}" type="presOf" srcId="{48B2E76B-C792-47C8-9E7E-9D47A080524F}" destId="{CC251B93-7996-46F5-AE6A-C6F70BA0A6CE}" srcOrd="0" destOrd="0" presId="urn:microsoft.com/office/officeart/2005/8/layout/default"/>
    <dgm:cxn modelId="{BA647706-219C-4222-B667-C04073A5CAC2}" type="presOf" srcId="{D5D947E3-DA62-479C-A376-F48533D7E504}" destId="{28902AD5-7940-4C1B-B66D-C76ED588D775}" srcOrd="0" destOrd="0" presId="urn:microsoft.com/office/officeart/2005/8/layout/default"/>
    <dgm:cxn modelId="{27B5800C-E628-4873-868E-46967B8C5224}" srcId="{D5D947E3-DA62-479C-A376-F48533D7E504}" destId="{48B2E76B-C792-47C8-9E7E-9D47A080524F}" srcOrd="0" destOrd="0" parTransId="{323B1A03-4CB7-480D-BE61-FFF2EE0AA266}" sibTransId="{B4863D6F-9407-42F3-9D8A-2B45B1ADF139}"/>
    <dgm:cxn modelId="{1A0F35A2-6D2A-4EB6-8092-34B42FBE1EE6}" type="presParOf" srcId="{28902AD5-7940-4C1B-B66D-C76ED588D775}" destId="{CC251B93-7996-46F5-AE6A-C6F70BA0A6C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25582E-241F-48FE-85C0-168F0EA3D4EF}" type="doc">
      <dgm:prSet loTypeId="urn:microsoft.com/office/officeart/2005/8/layout/hierarchy4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AU"/>
        </a:p>
      </dgm:t>
    </dgm:pt>
    <dgm:pt modelId="{6A2C32C2-5FDB-4FAA-BC87-85B71FAB518E}">
      <dgm:prSet custT="1"/>
      <dgm:spPr/>
      <dgm:t>
        <a:bodyPr/>
        <a:lstStyle/>
        <a:p>
          <a:r>
            <a:rPr lang="en-AU" sz="2000" dirty="0"/>
            <a:t>Connect with </a:t>
          </a:r>
          <a:r>
            <a:rPr lang="en-AU" sz="2000" b="1" dirty="0"/>
            <a:t>members of their family, </a:t>
          </a:r>
          <a:r>
            <a:rPr lang="en-AU" sz="2000" dirty="0"/>
            <a:t>community, culture, country and language</a:t>
          </a:r>
        </a:p>
      </dgm:t>
    </dgm:pt>
    <dgm:pt modelId="{18D446BE-2709-43BA-A4EE-9897ADFD5B57}" type="parTrans" cxnId="{4B46AF3C-79F7-4C63-B442-33F7F627671E}">
      <dgm:prSet/>
      <dgm:spPr/>
      <dgm:t>
        <a:bodyPr/>
        <a:lstStyle/>
        <a:p>
          <a:endParaRPr lang="en-AU"/>
        </a:p>
      </dgm:t>
    </dgm:pt>
    <dgm:pt modelId="{4479707C-694F-420D-B964-4CF3C1FB6E5E}" type="sibTrans" cxnId="{4B46AF3C-79F7-4C63-B442-33F7F627671E}">
      <dgm:prSet/>
      <dgm:spPr/>
      <dgm:t>
        <a:bodyPr/>
        <a:lstStyle/>
        <a:p>
          <a:endParaRPr lang="en-AU"/>
        </a:p>
      </dgm:t>
    </dgm:pt>
    <dgm:pt modelId="{F4D354B9-2B67-47FA-A7F7-5DA8BD5C212D}">
      <dgm:prSet custT="1"/>
      <dgm:spPr/>
      <dgm:t>
        <a:bodyPr/>
        <a:lstStyle/>
        <a:p>
          <a:r>
            <a:rPr lang="en-AU" sz="2000" dirty="0"/>
            <a:t>Explore the full extent of their culture </a:t>
          </a:r>
        </a:p>
      </dgm:t>
    </dgm:pt>
    <dgm:pt modelId="{6CE26D73-0623-4DD4-B4FD-71EB5006F020}" type="parTrans" cxnId="{8EA192FB-A1F7-46B9-8439-448315FBC5FE}">
      <dgm:prSet/>
      <dgm:spPr/>
      <dgm:t>
        <a:bodyPr/>
        <a:lstStyle/>
        <a:p>
          <a:endParaRPr lang="en-AU"/>
        </a:p>
      </dgm:t>
    </dgm:pt>
    <dgm:pt modelId="{81135E5F-D099-47D8-A2BD-43ADFFCC6C8D}" type="sibTrans" cxnId="{8EA192FB-A1F7-46B9-8439-448315FBC5FE}">
      <dgm:prSet/>
      <dgm:spPr/>
      <dgm:t>
        <a:bodyPr/>
        <a:lstStyle/>
        <a:p>
          <a:endParaRPr lang="en-AU"/>
        </a:p>
      </dgm:t>
    </dgm:pt>
    <dgm:pt modelId="{426AAABF-4F7D-4760-A93C-8F2E78462FE0}">
      <dgm:prSet custT="1"/>
      <dgm:spPr/>
      <dgm:t>
        <a:bodyPr/>
        <a:lstStyle/>
        <a:p>
          <a:r>
            <a:rPr lang="en-AU" sz="2000" dirty="0"/>
            <a:t>Develop a positive appreciation of their culture</a:t>
          </a:r>
        </a:p>
      </dgm:t>
    </dgm:pt>
    <dgm:pt modelId="{91AD9C37-3665-4567-88CC-3EC42931F989}" type="parTrans" cxnId="{8C80D84E-08D9-4710-A4D7-734B730D2E2F}">
      <dgm:prSet/>
      <dgm:spPr/>
      <dgm:t>
        <a:bodyPr/>
        <a:lstStyle/>
        <a:p>
          <a:endParaRPr lang="en-AU"/>
        </a:p>
      </dgm:t>
    </dgm:pt>
    <dgm:pt modelId="{7F69FF90-DEB0-459F-919C-A32302C5CB59}" type="sibTrans" cxnId="{8C80D84E-08D9-4710-A4D7-734B730D2E2F}">
      <dgm:prSet/>
      <dgm:spPr/>
      <dgm:t>
        <a:bodyPr/>
        <a:lstStyle/>
        <a:p>
          <a:endParaRPr lang="en-AU"/>
        </a:p>
      </dgm:t>
    </dgm:pt>
    <dgm:pt modelId="{8E7E01FF-8F73-4CEC-BC1B-C1BD01E7F6FA}" type="pres">
      <dgm:prSet presAssocID="{A225582E-241F-48FE-85C0-168F0EA3D4E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582181-D0AE-4CCE-963C-7A19CFFEB26E}" type="pres">
      <dgm:prSet presAssocID="{6A2C32C2-5FDB-4FAA-BC87-85B71FAB518E}" presName="vertOne" presStyleCnt="0"/>
      <dgm:spPr/>
    </dgm:pt>
    <dgm:pt modelId="{3BAB7A50-DDFD-48B7-9BB0-EA96DB65DFBE}" type="pres">
      <dgm:prSet presAssocID="{6A2C32C2-5FDB-4FAA-BC87-85B71FAB518E}" presName="txOne" presStyleLbl="node0" presStyleIdx="0" presStyleCnt="3" custLinFactX="-13526" custLinFactNeighborX="-100000" custLinFactNeighborY="66">
        <dgm:presLayoutVars>
          <dgm:chPref val="3"/>
        </dgm:presLayoutVars>
      </dgm:prSet>
      <dgm:spPr>
        <a:prstGeom prst="rect">
          <a:avLst/>
        </a:prstGeom>
      </dgm:spPr>
    </dgm:pt>
    <dgm:pt modelId="{9602F43B-1F8E-4A47-9B5C-6A46E690F7EA}" type="pres">
      <dgm:prSet presAssocID="{6A2C32C2-5FDB-4FAA-BC87-85B71FAB518E}" presName="horzOne" presStyleCnt="0"/>
      <dgm:spPr/>
    </dgm:pt>
    <dgm:pt modelId="{E1B9D482-F360-47D5-AF07-0445EFAC1EE7}" type="pres">
      <dgm:prSet presAssocID="{4479707C-694F-420D-B964-4CF3C1FB6E5E}" presName="sibSpaceOne" presStyleCnt="0"/>
      <dgm:spPr/>
    </dgm:pt>
    <dgm:pt modelId="{4B392959-E174-4D80-A8B3-EB23AFF4AC9D}" type="pres">
      <dgm:prSet presAssocID="{F4D354B9-2B67-47FA-A7F7-5DA8BD5C212D}" presName="vertOne" presStyleCnt="0"/>
      <dgm:spPr/>
    </dgm:pt>
    <dgm:pt modelId="{57A1A04A-C109-4B05-B553-F493A72722F1}" type="pres">
      <dgm:prSet presAssocID="{F4D354B9-2B67-47FA-A7F7-5DA8BD5C212D}" presName="txOne" presStyleLbl="node0" presStyleIdx="1" presStyleCnt="3">
        <dgm:presLayoutVars>
          <dgm:chPref val="3"/>
        </dgm:presLayoutVars>
      </dgm:prSet>
      <dgm:spPr>
        <a:prstGeom prst="rect">
          <a:avLst/>
        </a:prstGeom>
      </dgm:spPr>
    </dgm:pt>
    <dgm:pt modelId="{D17D1838-716A-45A3-95A2-B1C924D19091}" type="pres">
      <dgm:prSet presAssocID="{F4D354B9-2B67-47FA-A7F7-5DA8BD5C212D}" presName="horzOne" presStyleCnt="0"/>
      <dgm:spPr/>
    </dgm:pt>
    <dgm:pt modelId="{D461267B-D3A8-4E05-9AA5-80D85CC33BC8}" type="pres">
      <dgm:prSet presAssocID="{81135E5F-D099-47D8-A2BD-43ADFFCC6C8D}" presName="sibSpaceOne" presStyleCnt="0"/>
      <dgm:spPr/>
    </dgm:pt>
    <dgm:pt modelId="{5A0FEA60-7667-45A7-9626-FA3D908600AE}" type="pres">
      <dgm:prSet presAssocID="{426AAABF-4F7D-4760-A93C-8F2E78462FE0}" presName="vertOne" presStyleCnt="0"/>
      <dgm:spPr/>
    </dgm:pt>
    <dgm:pt modelId="{F5205C9B-7606-4E47-8C9C-D0874D679623}" type="pres">
      <dgm:prSet presAssocID="{426AAABF-4F7D-4760-A93C-8F2E78462FE0}" presName="txOne" presStyleLbl="node0" presStyleIdx="2" presStyleCnt="3">
        <dgm:presLayoutVars>
          <dgm:chPref val="3"/>
        </dgm:presLayoutVars>
      </dgm:prSet>
      <dgm:spPr>
        <a:prstGeom prst="rect">
          <a:avLst/>
        </a:prstGeom>
      </dgm:spPr>
    </dgm:pt>
    <dgm:pt modelId="{B9374E84-E6EA-4A9A-9C7A-6BA8DEF28AD3}" type="pres">
      <dgm:prSet presAssocID="{426AAABF-4F7D-4760-A93C-8F2E78462FE0}" presName="horzOne" presStyleCnt="0"/>
      <dgm:spPr/>
    </dgm:pt>
  </dgm:ptLst>
  <dgm:cxnLst>
    <dgm:cxn modelId="{4B46AF3C-79F7-4C63-B442-33F7F627671E}" srcId="{A225582E-241F-48FE-85C0-168F0EA3D4EF}" destId="{6A2C32C2-5FDB-4FAA-BC87-85B71FAB518E}" srcOrd="0" destOrd="0" parTransId="{18D446BE-2709-43BA-A4EE-9897ADFD5B57}" sibTransId="{4479707C-694F-420D-B964-4CF3C1FB6E5E}"/>
    <dgm:cxn modelId="{66B8F968-A4C0-46C3-BA92-6907476C3F8A}" type="presOf" srcId="{A225582E-241F-48FE-85C0-168F0EA3D4EF}" destId="{8E7E01FF-8F73-4CEC-BC1B-C1BD01E7F6FA}" srcOrd="0" destOrd="0" presId="urn:microsoft.com/office/officeart/2005/8/layout/hierarchy4"/>
    <dgm:cxn modelId="{E4EEA36D-2252-4107-84A5-6ABE67719572}" type="presOf" srcId="{F4D354B9-2B67-47FA-A7F7-5DA8BD5C212D}" destId="{57A1A04A-C109-4B05-B553-F493A72722F1}" srcOrd="0" destOrd="0" presId="urn:microsoft.com/office/officeart/2005/8/layout/hierarchy4"/>
    <dgm:cxn modelId="{8C80D84E-08D9-4710-A4D7-734B730D2E2F}" srcId="{A225582E-241F-48FE-85C0-168F0EA3D4EF}" destId="{426AAABF-4F7D-4760-A93C-8F2E78462FE0}" srcOrd="2" destOrd="0" parTransId="{91AD9C37-3665-4567-88CC-3EC42931F989}" sibTransId="{7F69FF90-DEB0-459F-919C-A32302C5CB59}"/>
    <dgm:cxn modelId="{60905357-815D-4D65-86C4-815E65C55642}" type="presOf" srcId="{6A2C32C2-5FDB-4FAA-BC87-85B71FAB518E}" destId="{3BAB7A50-DDFD-48B7-9BB0-EA96DB65DFBE}" srcOrd="0" destOrd="0" presId="urn:microsoft.com/office/officeart/2005/8/layout/hierarchy4"/>
    <dgm:cxn modelId="{2B9C5DAD-06A7-4A7E-BD14-452B9F0DFDD7}" type="presOf" srcId="{426AAABF-4F7D-4760-A93C-8F2E78462FE0}" destId="{F5205C9B-7606-4E47-8C9C-D0874D679623}" srcOrd="0" destOrd="0" presId="urn:microsoft.com/office/officeart/2005/8/layout/hierarchy4"/>
    <dgm:cxn modelId="{8EA192FB-A1F7-46B9-8439-448315FBC5FE}" srcId="{A225582E-241F-48FE-85C0-168F0EA3D4EF}" destId="{F4D354B9-2B67-47FA-A7F7-5DA8BD5C212D}" srcOrd="1" destOrd="0" parTransId="{6CE26D73-0623-4DD4-B4FD-71EB5006F020}" sibTransId="{81135E5F-D099-47D8-A2BD-43ADFFCC6C8D}"/>
    <dgm:cxn modelId="{CC2E488C-1BA9-4778-980C-7917619C075C}" type="presParOf" srcId="{8E7E01FF-8F73-4CEC-BC1B-C1BD01E7F6FA}" destId="{3F582181-D0AE-4CCE-963C-7A19CFFEB26E}" srcOrd="0" destOrd="0" presId="urn:microsoft.com/office/officeart/2005/8/layout/hierarchy4"/>
    <dgm:cxn modelId="{4465EF02-D839-489F-95AB-1F8D439D0003}" type="presParOf" srcId="{3F582181-D0AE-4CCE-963C-7A19CFFEB26E}" destId="{3BAB7A50-DDFD-48B7-9BB0-EA96DB65DFBE}" srcOrd="0" destOrd="0" presId="urn:microsoft.com/office/officeart/2005/8/layout/hierarchy4"/>
    <dgm:cxn modelId="{AF341A7B-369E-4B73-A1E7-FDE04DEF29B8}" type="presParOf" srcId="{3F582181-D0AE-4CCE-963C-7A19CFFEB26E}" destId="{9602F43B-1F8E-4A47-9B5C-6A46E690F7EA}" srcOrd="1" destOrd="0" presId="urn:microsoft.com/office/officeart/2005/8/layout/hierarchy4"/>
    <dgm:cxn modelId="{9E7F6F8D-8077-4942-A6DD-99C6A0180463}" type="presParOf" srcId="{8E7E01FF-8F73-4CEC-BC1B-C1BD01E7F6FA}" destId="{E1B9D482-F360-47D5-AF07-0445EFAC1EE7}" srcOrd="1" destOrd="0" presId="urn:microsoft.com/office/officeart/2005/8/layout/hierarchy4"/>
    <dgm:cxn modelId="{D59F1FB8-942F-4D13-9DD8-A6FC61A09C63}" type="presParOf" srcId="{8E7E01FF-8F73-4CEC-BC1B-C1BD01E7F6FA}" destId="{4B392959-E174-4D80-A8B3-EB23AFF4AC9D}" srcOrd="2" destOrd="0" presId="urn:microsoft.com/office/officeart/2005/8/layout/hierarchy4"/>
    <dgm:cxn modelId="{6DA4D309-C27F-4D45-94F2-3122B83A4F5C}" type="presParOf" srcId="{4B392959-E174-4D80-A8B3-EB23AFF4AC9D}" destId="{57A1A04A-C109-4B05-B553-F493A72722F1}" srcOrd="0" destOrd="0" presId="urn:microsoft.com/office/officeart/2005/8/layout/hierarchy4"/>
    <dgm:cxn modelId="{9DC6EA7B-108B-41E7-A0F6-9CF99C436C9B}" type="presParOf" srcId="{4B392959-E174-4D80-A8B3-EB23AFF4AC9D}" destId="{D17D1838-716A-45A3-95A2-B1C924D19091}" srcOrd="1" destOrd="0" presId="urn:microsoft.com/office/officeart/2005/8/layout/hierarchy4"/>
    <dgm:cxn modelId="{FD278131-30A8-46B2-8987-6D54BACFAC01}" type="presParOf" srcId="{8E7E01FF-8F73-4CEC-BC1B-C1BD01E7F6FA}" destId="{D461267B-D3A8-4E05-9AA5-80D85CC33BC8}" srcOrd="3" destOrd="0" presId="urn:microsoft.com/office/officeart/2005/8/layout/hierarchy4"/>
    <dgm:cxn modelId="{3B8E75D0-AB4B-48C0-8252-3AAF419EF5DF}" type="presParOf" srcId="{8E7E01FF-8F73-4CEC-BC1B-C1BD01E7F6FA}" destId="{5A0FEA60-7667-45A7-9626-FA3D908600AE}" srcOrd="4" destOrd="0" presId="urn:microsoft.com/office/officeart/2005/8/layout/hierarchy4"/>
    <dgm:cxn modelId="{A8844873-DF20-4D67-B33B-80ACCE1E783E}" type="presParOf" srcId="{5A0FEA60-7667-45A7-9626-FA3D908600AE}" destId="{F5205C9B-7606-4E47-8C9C-D0874D679623}" srcOrd="0" destOrd="0" presId="urn:microsoft.com/office/officeart/2005/8/layout/hierarchy4"/>
    <dgm:cxn modelId="{D0AAFD76-5A65-45D6-AE1A-042CD7439D84}" type="presParOf" srcId="{5A0FEA60-7667-45A7-9626-FA3D908600AE}" destId="{B9374E84-E6EA-4A9A-9C7A-6BA8DEF28AD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FDBC66-4952-406D-884F-F9A3D556CE94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AU"/>
        </a:p>
      </dgm:t>
    </dgm:pt>
    <dgm:pt modelId="{247A7CC5-CF86-4793-BA9D-9861CBB30E50}">
      <dgm:prSet phldrT="[Text]"/>
      <dgm:spPr/>
      <dgm:t>
        <a:bodyPr/>
        <a:lstStyle/>
        <a:p>
          <a:pPr algn="ctr"/>
          <a:endParaRPr lang="en-AU" dirty="0"/>
        </a:p>
        <a:p>
          <a:pPr algn="ctr"/>
          <a:endParaRPr lang="en-AU" dirty="0"/>
        </a:p>
        <a:p>
          <a:pPr algn="ctr"/>
          <a:r>
            <a:rPr lang="en-AU" dirty="0"/>
            <a:t>Family law courts</a:t>
          </a:r>
        </a:p>
      </dgm:t>
    </dgm:pt>
    <dgm:pt modelId="{E84CDDEA-5E47-4B80-8E81-DE1ABBD0CDD7}" type="parTrans" cxnId="{AC2E5F1E-6EDE-4193-BBC7-F00DAB4164AE}">
      <dgm:prSet/>
      <dgm:spPr/>
      <dgm:t>
        <a:bodyPr/>
        <a:lstStyle/>
        <a:p>
          <a:endParaRPr lang="en-AU"/>
        </a:p>
      </dgm:t>
    </dgm:pt>
    <dgm:pt modelId="{AA920310-7773-4CF0-BC75-001A16E1E9D8}" type="sibTrans" cxnId="{AC2E5F1E-6EDE-4193-BBC7-F00DAB4164AE}">
      <dgm:prSet/>
      <dgm:spPr/>
      <dgm:t>
        <a:bodyPr/>
        <a:lstStyle/>
        <a:p>
          <a:endParaRPr lang="en-AU"/>
        </a:p>
      </dgm:t>
    </dgm:pt>
    <dgm:pt modelId="{261E2065-48F6-4AD4-A4C9-074816E48E70}">
      <dgm:prSet phldrT="[Text]"/>
      <dgm:spPr/>
      <dgm:t>
        <a:bodyPr/>
        <a:lstStyle/>
        <a:p>
          <a:pPr algn="ctr"/>
          <a:r>
            <a:rPr lang="en-AU" dirty="0"/>
            <a:t>State and territory child protection, policing and firearms agencies</a:t>
          </a:r>
        </a:p>
      </dgm:t>
    </dgm:pt>
    <dgm:pt modelId="{12C70084-A401-418A-B47F-48E7FA2A718F}" type="parTrans" cxnId="{36F732F2-E2F1-4C0E-AE3C-A1ABB54BF95A}">
      <dgm:prSet/>
      <dgm:spPr/>
      <dgm:t>
        <a:bodyPr/>
        <a:lstStyle/>
        <a:p>
          <a:endParaRPr lang="en-AU"/>
        </a:p>
      </dgm:t>
    </dgm:pt>
    <dgm:pt modelId="{28FA3F5E-C208-4022-A335-784E2132BF3A}" type="sibTrans" cxnId="{36F732F2-E2F1-4C0E-AE3C-A1ABB54BF95A}">
      <dgm:prSet/>
      <dgm:spPr/>
      <dgm:t>
        <a:bodyPr/>
        <a:lstStyle/>
        <a:p>
          <a:endParaRPr lang="en-AU"/>
        </a:p>
      </dgm:t>
    </dgm:pt>
    <dgm:pt modelId="{7CFF94DC-A35C-4EE2-AC58-3B6CD09A8BD3}" type="pres">
      <dgm:prSet presAssocID="{52FDBC66-4952-406D-884F-F9A3D556CE94}" presName="Name0" presStyleCnt="0">
        <dgm:presLayoutVars>
          <dgm:chMax val="2"/>
          <dgm:chPref val="2"/>
          <dgm:animLvl val="lvl"/>
        </dgm:presLayoutVars>
      </dgm:prSet>
      <dgm:spPr/>
    </dgm:pt>
    <dgm:pt modelId="{415358E8-7BE0-4E34-8773-087E6BCE152D}" type="pres">
      <dgm:prSet presAssocID="{52FDBC66-4952-406D-884F-F9A3D556CE94}" presName="LeftText" presStyleLbl="revTx" presStyleIdx="0" presStyleCnt="0">
        <dgm:presLayoutVars>
          <dgm:bulletEnabled val="1"/>
        </dgm:presLayoutVars>
      </dgm:prSet>
      <dgm:spPr/>
    </dgm:pt>
    <dgm:pt modelId="{15B044BC-16EC-4439-AC25-C1EB97CE835D}" type="pres">
      <dgm:prSet presAssocID="{52FDBC66-4952-406D-884F-F9A3D556CE94}" presName="LeftNode" presStyleLbl="bgImgPlace1" presStyleIdx="0" presStyleCnt="2" custLinFactNeighborX="-55579" custLinFactNeighborY="-8">
        <dgm:presLayoutVars>
          <dgm:chMax val="2"/>
          <dgm:chPref val="2"/>
        </dgm:presLayoutVars>
      </dgm:prSet>
      <dgm:spPr/>
    </dgm:pt>
    <dgm:pt modelId="{E8B7FCFA-BEC1-4147-B5B4-2F59C4348917}" type="pres">
      <dgm:prSet presAssocID="{52FDBC66-4952-406D-884F-F9A3D556CE94}" presName="RightText" presStyleLbl="revTx" presStyleIdx="0" presStyleCnt="0">
        <dgm:presLayoutVars>
          <dgm:bulletEnabled val="1"/>
        </dgm:presLayoutVars>
      </dgm:prSet>
      <dgm:spPr/>
    </dgm:pt>
    <dgm:pt modelId="{093BC9E7-99FD-4EC1-AF29-30645620AB4D}" type="pres">
      <dgm:prSet presAssocID="{52FDBC66-4952-406D-884F-F9A3D556CE94}" presName="RightNode" presStyleLbl="bgImgPlace1" presStyleIdx="1" presStyleCnt="2" custLinFactNeighborX="63500" custLinFactNeighborY="732">
        <dgm:presLayoutVars>
          <dgm:chMax val="0"/>
          <dgm:chPref val="0"/>
        </dgm:presLayoutVars>
      </dgm:prSet>
      <dgm:spPr/>
    </dgm:pt>
    <dgm:pt modelId="{BE8A796D-4F4C-4DE0-9A0A-3D9DC77E4B24}" type="pres">
      <dgm:prSet presAssocID="{52FDBC66-4952-406D-884F-F9A3D556CE94}" presName="TopArrow" presStyleLbl="node1" presStyleIdx="0" presStyleCnt="2" custScaleX="149970" custLinFactNeighborX="2116" custLinFactNeighborY="-14227"/>
      <dgm:spPr/>
    </dgm:pt>
    <dgm:pt modelId="{75A12F5C-E433-4BE8-91B0-8B9048AB60C3}" type="pres">
      <dgm:prSet presAssocID="{52FDBC66-4952-406D-884F-F9A3D556CE94}" presName="BottomArrow" presStyleLbl="node1" presStyleIdx="1" presStyleCnt="2" custScaleX="148344" custLinFactNeighborX="4231" custLinFactNeighborY="11746"/>
      <dgm:spPr/>
    </dgm:pt>
  </dgm:ptLst>
  <dgm:cxnLst>
    <dgm:cxn modelId="{AC2E5F1E-6EDE-4193-BBC7-F00DAB4164AE}" srcId="{52FDBC66-4952-406D-884F-F9A3D556CE94}" destId="{247A7CC5-CF86-4793-BA9D-9861CBB30E50}" srcOrd="0" destOrd="0" parTransId="{E84CDDEA-5E47-4B80-8E81-DE1ABBD0CDD7}" sibTransId="{AA920310-7773-4CF0-BC75-001A16E1E9D8}"/>
    <dgm:cxn modelId="{FEFB682B-0528-4280-8139-FF9E18A8444E}" type="presOf" srcId="{247A7CC5-CF86-4793-BA9D-9861CBB30E50}" destId="{15B044BC-16EC-4439-AC25-C1EB97CE835D}" srcOrd="1" destOrd="0" presId="urn:microsoft.com/office/officeart/2009/layout/ReverseList"/>
    <dgm:cxn modelId="{188F3346-8AB1-4C5F-AE0D-3723C167182A}" type="presOf" srcId="{261E2065-48F6-4AD4-A4C9-074816E48E70}" destId="{E8B7FCFA-BEC1-4147-B5B4-2F59C4348917}" srcOrd="0" destOrd="0" presId="urn:microsoft.com/office/officeart/2009/layout/ReverseList"/>
    <dgm:cxn modelId="{DE4DB38C-98F5-49EC-B665-3EE3C3DF0167}" type="presOf" srcId="{52FDBC66-4952-406D-884F-F9A3D556CE94}" destId="{7CFF94DC-A35C-4EE2-AC58-3B6CD09A8BD3}" srcOrd="0" destOrd="0" presId="urn:microsoft.com/office/officeart/2009/layout/ReverseList"/>
    <dgm:cxn modelId="{8C847FAA-2E73-44AA-8050-6ED1D7D1D3D8}" type="presOf" srcId="{247A7CC5-CF86-4793-BA9D-9861CBB30E50}" destId="{415358E8-7BE0-4E34-8773-087E6BCE152D}" srcOrd="0" destOrd="0" presId="urn:microsoft.com/office/officeart/2009/layout/ReverseList"/>
    <dgm:cxn modelId="{54D595C1-139D-4F5C-8FB3-80F094AA8287}" type="presOf" srcId="{261E2065-48F6-4AD4-A4C9-074816E48E70}" destId="{093BC9E7-99FD-4EC1-AF29-30645620AB4D}" srcOrd="1" destOrd="0" presId="urn:microsoft.com/office/officeart/2009/layout/ReverseList"/>
    <dgm:cxn modelId="{36F732F2-E2F1-4C0E-AE3C-A1ABB54BF95A}" srcId="{52FDBC66-4952-406D-884F-F9A3D556CE94}" destId="{261E2065-48F6-4AD4-A4C9-074816E48E70}" srcOrd="1" destOrd="0" parTransId="{12C70084-A401-418A-B47F-48E7FA2A718F}" sibTransId="{28FA3F5E-C208-4022-A335-784E2132BF3A}"/>
    <dgm:cxn modelId="{3F75E6F3-E641-42A5-ADF8-CB829C81DD57}" type="presParOf" srcId="{7CFF94DC-A35C-4EE2-AC58-3B6CD09A8BD3}" destId="{415358E8-7BE0-4E34-8773-087E6BCE152D}" srcOrd="0" destOrd="0" presId="urn:microsoft.com/office/officeart/2009/layout/ReverseList"/>
    <dgm:cxn modelId="{1649F87A-2D3B-4053-95DB-02827137CB0A}" type="presParOf" srcId="{7CFF94DC-A35C-4EE2-AC58-3B6CD09A8BD3}" destId="{15B044BC-16EC-4439-AC25-C1EB97CE835D}" srcOrd="1" destOrd="0" presId="urn:microsoft.com/office/officeart/2009/layout/ReverseList"/>
    <dgm:cxn modelId="{9AFCA04B-95DD-49E8-82A9-8BE045F5EC50}" type="presParOf" srcId="{7CFF94DC-A35C-4EE2-AC58-3B6CD09A8BD3}" destId="{E8B7FCFA-BEC1-4147-B5B4-2F59C4348917}" srcOrd="2" destOrd="0" presId="urn:microsoft.com/office/officeart/2009/layout/ReverseList"/>
    <dgm:cxn modelId="{90089B87-7AC6-4C35-9591-BDF71D1140D0}" type="presParOf" srcId="{7CFF94DC-A35C-4EE2-AC58-3B6CD09A8BD3}" destId="{093BC9E7-99FD-4EC1-AF29-30645620AB4D}" srcOrd="3" destOrd="0" presId="urn:microsoft.com/office/officeart/2009/layout/ReverseList"/>
    <dgm:cxn modelId="{8834970C-DBE5-4F10-B4E7-471088495DFF}" type="presParOf" srcId="{7CFF94DC-A35C-4EE2-AC58-3B6CD09A8BD3}" destId="{BE8A796D-4F4C-4DE0-9A0A-3D9DC77E4B24}" srcOrd="4" destOrd="0" presId="urn:microsoft.com/office/officeart/2009/layout/ReverseList"/>
    <dgm:cxn modelId="{DF589129-FCC9-4145-A4EC-A807A1E292D4}" type="presParOf" srcId="{7CFF94DC-A35C-4EE2-AC58-3B6CD09A8BD3}" destId="{75A12F5C-E433-4BE8-91B0-8B9048AB60C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D4705-CFD1-478C-8787-BFF2040DC488}">
      <dsp:nvSpPr>
        <dsp:cNvPr id="0" name=""/>
        <dsp:cNvSpPr/>
      </dsp:nvSpPr>
      <dsp:spPr>
        <a:xfrm>
          <a:off x="-4432886" y="-679863"/>
          <a:ext cx="5281025" cy="5281025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F8012-9B7E-46FC-9CE8-DDB93A43B80C}">
      <dsp:nvSpPr>
        <dsp:cNvPr id="0" name=""/>
        <dsp:cNvSpPr/>
      </dsp:nvSpPr>
      <dsp:spPr>
        <a:xfrm>
          <a:off x="316845" y="206495"/>
          <a:ext cx="7859821" cy="412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68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Simplifies the objects and principles of Part VII</a:t>
          </a:r>
        </a:p>
      </dsp:txBody>
      <dsp:txXfrm>
        <a:off x="316845" y="206495"/>
        <a:ext cx="7859821" cy="412834"/>
      </dsp:txXfrm>
    </dsp:sp>
    <dsp:sp modelId="{0EA86965-2BBA-4773-8428-CEE8B5DD323A}">
      <dsp:nvSpPr>
        <dsp:cNvPr id="0" name=""/>
        <dsp:cNvSpPr/>
      </dsp:nvSpPr>
      <dsp:spPr>
        <a:xfrm>
          <a:off x="58824" y="154891"/>
          <a:ext cx="516042" cy="516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42BD4-2FE7-4167-8174-41E80D54032B}">
      <dsp:nvSpPr>
        <dsp:cNvPr id="0" name=""/>
        <dsp:cNvSpPr/>
      </dsp:nvSpPr>
      <dsp:spPr>
        <a:xfrm>
          <a:off x="656430" y="825668"/>
          <a:ext cx="7520237" cy="412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68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Makes changes to the factors to consider when determining what is in a child’s best interests</a:t>
          </a:r>
        </a:p>
      </dsp:txBody>
      <dsp:txXfrm>
        <a:off x="656430" y="825668"/>
        <a:ext cx="7520237" cy="412834"/>
      </dsp:txXfrm>
    </dsp:sp>
    <dsp:sp modelId="{298C329C-CCD8-4EE6-A87F-D0E86361E7FF}">
      <dsp:nvSpPr>
        <dsp:cNvPr id="0" name=""/>
        <dsp:cNvSpPr/>
      </dsp:nvSpPr>
      <dsp:spPr>
        <a:xfrm>
          <a:off x="398408" y="774064"/>
          <a:ext cx="516042" cy="516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29EB3-D790-404C-A3A4-C4948C75ABC9}">
      <dsp:nvSpPr>
        <dsp:cNvPr id="0" name=""/>
        <dsp:cNvSpPr/>
      </dsp:nvSpPr>
      <dsp:spPr>
        <a:xfrm>
          <a:off x="811713" y="1444841"/>
          <a:ext cx="7364953" cy="412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68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Removes the presumption of ‘equal shared parental responsibility’ </a:t>
          </a:r>
        </a:p>
      </dsp:txBody>
      <dsp:txXfrm>
        <a:off x="811713" y="1444841"/>
        <a:ext cx="7364953" cy="412834"/>
      </dsp:txXfrm>
    </dsp:sp>
    <dsp:sp modelId="{647E7A48-7D6A-4707-BF6B-56D28586ED6A}">
      <dsp:nvSpPr>
        <dsp:cNvPr id="0" name=""/>
        <dsp:cNvSpPr/>
      </dsp:nvSpPr>
      <dsp:spPr>
        <a:xfrm>
          <a:off x="553692" y="1393237"/>
          <a:ext cx="516042" cy="516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11D20B-6482-48C8-80B5-EB6774AA02CD}">
      <dsp:nvSpPr>
        <dsp:cNvPr id="0" name=""/>
        <dsp:cNvSpPr/>
      </dsp:nvSpPr>
      <dsp:spPr>
        <a:xfrm>
          <a:off x="811713" y="2063622"/>
          <a:ext cx="7364953" cy="412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68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Removes mandatory consideration of specific time arrangements</a:t>
          </a:r>
        </a:p>
      </dsp:txBody>
      <dsp:txXfrm>
        <a:off x="811713" y="2063622"/>
        <a:ext cx="7364953" cy="412834"/>
      </dsp:txXfrm>
    </dsp:sp>
    <dsp:sp modelId="{DF22D351-6CAD-4F59-976D-4AB62EDCE56B}">
      <dsp:nvSpPr>
        <dsp:cNvPr id="0" name=""/>
        <dsp:cNvSpPr/>
      </dsp:nvSpPr>
      <dsp:spPr>
        <a:xfrm>
          <a:off x="553692" y="2012018"/>
          <a:ext cx="516042" cy="516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3BD76E-B795-42E6-B471-8100A31BCC9E}">
      <dsp:nvSpPr>
        <dsp:cNvPr id="0" name=""/>
        <dsp:cNvSpPr/>
      </dsp:nvSpPr>
      <dsp:spPr>
        <a:xfrm>
          <a:off x="656430" y="2682795"/>
          <a:ext cx="7520237" cy="412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68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Changes to adviser obligations</a:t>
          </a:r>
        </a:p>
      </dsp:txBody>
      <dsp:txXfrm>
        <a:off x="656430" y="2682795"/>
        <a:ext cx="7520237" cy="412834"/>
      </dsp:txXfrm>
    </dsp:sp>
    <dsp:sp modelId="{BECC489B-F0D7-4C63-BD7B-4D9B43CD7DB0}">
      <dsp:nvSpPr>
        <dsp:cNvPr id="0" name=""/>
        <dsp:cNvSpPr/>
      </dsp:nvSpPr>
      <dsp:spPr>
        <a:xfrm>
          <a:off x="398408" y="2631191"/>
          <a:ext cx="516042" cy="516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CF752-213E-4D8E-923F-DC9498D5EABC}">
      <dsp:nvSpPr>
        <dsp:cNvPr id="0" name=""/>
        <dsp:cNvSpPr/>
      </dsp:nvSpPr>
      <dsp:spPr>
        <a:xfrm>
          <a:off x="316845" y="3301969"/>
          <a:ext cx="7859821" cy="412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68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Codifies reconsideration of parenting orders</a:t>
          </a:r>
        </a:p>
      </dsp:txBody>
      <dsp:txXfrm>
        <a:off x="316845" y="3301969"/>
        <a:ext cx="7859821" cy="412834"/>
      </dsp:txXfrm>
    </dsp:sp>
    <dsp:sp modelId="{E52D057E-D7AB-44E9-8E66-63E386D6D13A}">
      <dsp:nvSpPr>
        <dsp:cNvPr id="0" name=""/>
        <dsp:cNvSpPr/>
      </dsp:nvSpPr>
      <dsp:spPr>
        <a:xfrm>
          <a:off x="58824" y="3250364"/>
          <a:ext cx="516042" cy="516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E8485-77F8-4C8B-839A-ECA203CC46E7}">
      <dsp:nvSpPr>
        <dsp:cNvPr id="0" name=""/>
        <dsp:cNvSpPr/>
      </dsp:nvSpPr>
      <dsp:spPr>
        <a:xfrm>
          <a:off x="144039" y="65339"/>
          <a:ext cx="6624712" cy="17415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(a) what arrangements would promote the safety (including safety from family violence, abuse, neglect, or other harm) of the child; and each person who has care of the child (whether or not a person has parental responsibility for the child))</a:t>
          </a:r>
        </a:p>
      </dsp:txBody>
      <dsp:txXfrm>
        <a:off x="144039" y="65339"/>
        <a:ext cx="6624712" cy="1741545"/>
      </dsp:txXfrm>
    </dsp:sp>
    <dsp:sp modelId="{56EE1CA4-2476-4C8C-B305-BDD784401297}">
      <dsp:nvSpPr>
        <dsp:cNvPr id="0" name=""/>
        <dsp:cNvSpPr/>
      </dsp:nvSpPr>
      <dsp:spPr>
        <a:xfrm>
          <a:off x="288044" y="2378208"/>
          <a:ext cx="6363912" cy="989442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AU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Also consider section </a:t>
          </a:r>
          <a:r>
            <a:rPr lang="en-AU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60CC(2A) </a:t>
          </a:r>
          <a:r>
            <a:rPr lang="en-AU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– relevance of past family violence and family violence orders.</a:t>
          </a:r>
        </a:p>
      </dsp:txBody>
      <dsp:txXfrm>
        <a:off x="288044" y="2378208"/>
        <a:ext cx="6363912" cy="9894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54089-E2E2-4743-B8BA-8857DF87D504}">
      <dsp:nvSpPr>
        <dsp:cNvPr id="0" name=""/>
        <dsp:cNvSpPr/>
      </dsp:nvSpPr>
      <dsp:spPr>
        <a:xfrm>
          <a:off x="1642858" y="622"/>
          <a:ext cx="4275123" cy="25650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AU" sz="2800" kern="1200" dirty="0"/>
            <a:t>(b) any views expressed by the child</a:t>
          </a:r>
        </a:p>
      </dsp:txBody>
      <dsp:txXfrm>
        <a:off x="1642858" y="622"/>
        <a:ext cx="4275123" cy="25650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78A47-FA8A-49C1-8BA6-D9701446D4CC}">
      <dsp:nvSpPr>
        <dsp:cNvPr id="0" name=""/>
        <dsp:cNvSpPr/>
      </dsp:nvSpPr>
      <dsp:spPr>
        <a:xfrm>
          <a:off x="1538626" y="0"/>
          <a:ext cx="4488458" cy="25683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kern="1200" dirty="0"/>
            <a:t>(c) the developmental, psychological, emotional and cultural needs of the child</a:t>
          </a:r>
        </a:p>
      </dsp:txBody>
      <dsp:txXfrm>
        <a:off x="1538626" y="0"/>
        <a:ext cx="4488458" cy="25683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0D8EE-7543-43E7-951B-F064A9815A50}">
      <dsp:nvSpPr>
        <dsp:cNvPr id="0" name=""/>
        <dsp:cNvSpPr/>
      </dsp:nvSpPr>
      <dsp:spPr>
        <a:xfrm>
          <a:off x="1512378" y="0"/>
          <a:ext cx="4680098" cy="28080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/>
            <a:t>(d) the capacity of each person who has or is proposed to have parental responsibility for the child to provide for the child’s developmental, psychological, emotional and cultural needs </a:t>
          </a:r>
        </a:p>
      </dsp:txBody>
      <dsp:txXfrm>
        <a:off x="1512378" y="0"/>
        <a:ext cx="4680098" cy="28080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C37B1-9117-43C6-8619-7CC99BB43F3F}">
      <dsp:nvSpPr>
        <dsp:cNvPr id="0" name=""/>
        <dsp:cNvSpPr/>
      </dsp:nvSpPr>
      <dsp:spPr>
        <a:xfrm>
          <a:off x="0" y="57809"/>
          <a:ext cx="4704184" cy="28225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/>
            <a:t>(e) the benefit to the child of being able to have a relationship with the child’s parents and other people who are significant to the child, where it is safe to do so</a:t>
          </a:r>
        </a:p>
      </dsp:txBody>
      <dsp:txXfrm>
        <a:off x="0" y="57809"/>
        <a:ext cx="4704184" cy="28225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51B93-7996-46F5-AE6A-C6F70BA0A6CE}">
      <dsp:nvSpPr>
        <dsp:cNvPr id="0" name=""/>
        <dsp:cNvSpPr/>
      </dsp:nvSpPr>
      <dsp:spPr>
        <a:xfrm>
          <a:off x="0" y="0"/>
          <a:ext cx="4920208" cy="29521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800" b="0" i="0" kern="1200" dirty="0"/>
            <a:t>(f) anything else that is relevant to the particular circumstances of the child. </a:t>
          </a:r>
          <a:endParaRPr lang="en-AU" sz="2800" b="0" i="0" kern="1200" dirty="0"/>
        </a:p>
      </dsp:txBody>
      <dsp:txXfrm>
        <a:off x="0" y="0"/>
        <a:ext cx="4920208" cy="29521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B7A50-DDFD-48B7-9BB0-EA96DB65DFBE}">
      <dsp:nvSpPr>
        <dsp:cNvPr id="0" name=""/>
        <dsp:cNvSpPr/>
      </dsp:nvSpPr>
      <dsp:spPr>
        <a:xfrm>
          <a:off x="0" y="0"/>
          <a:ext cx="2463254" cy="288032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Connect with </a:t>
          </a:r>
          <a:r>
            <a:rPr lang="en-AU" sz="2000" b="1" kern="1200" dirty="0"/>
            <a:t>members of their family, </a:t>
          </a:r>
          <a:r>
            <a:rPr lang="en-AU" sz="2000" kern="1200" dirty="0"/>
            <a:t>community, culture, country and language</a:t>
          </a:r>
        </a:p>
      </dsp:txBody>
      <dsp:txXfrm>
        <a:off x="0" y="0"/>
        <a:ext cx="2463254" cy="2880320"/>
      </dsp:txXfrm>
    </dsp:sp>
    <dsp:sp modelId="{57A1A04A-C109-4B05-B553-F493A72722F1}">
      <dsp:nvSpPr>
        <dsp:cNvPr id="0" name=""/>
        <dsp:cNvSpPr/>
      </dsp:nvSpPr>
      <dsp:spPr>
        <a:xfrm>
          <a:off x="2883172" y="0"/>
          <a:ext cx="2463254" cy="288032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Explore the full extent of their culture </a:t>
          </a:r>
        </a:p>
      </dsp:txBody>
      <dsp:txXfrm>
        <a:off x="2883172" y="0"/>
        <a:ext cx="2463254" cy="2880320"/>
      </dsp:txXfrm>
    </dsp:sp>
    <dsp:sp modelId="{F5205C9B-7606-4E47-8C9C-D0874D679623}">
      <dsp:nvSpPr>
        <dsp:cNvPr id="0" name=""/>
        <dsp:cNvSpPr/>
      </dsp:nvSpPr>
      <dsp:spPr>
        <a:xfrm>
          <a:off x="5760253" y="0"/>
          <a:ext cx="2463254" cy="288032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Develop a positive appreciation of their culture</a:t>
          </a:r>
        </a:p>
      </dsp:txBody>
      <dsp:txXfrm>
        <a:off x="5760253" y="0"/>
        <a:ext cx="2463254" cy="28803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044BC-16EC-4439-AC25-C1EB97CE835D}">
      <dsp:nvSpPr>
        <dsp:cNvPr id="0" name=""/>
        <dsp:cNvSpPr/>
      </dsp:nvSpPr>
      <dsp:spPr>
        <a:xfrm rot="16200000">
          <a:off x="1397239" y="1268885"/>
          <a:ext cx="2687344" cy="1642252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133350" rIns="120015" bIns="13335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Family law courts</a:t>
          </a:r>
        </a:p>
      </dsp:txBody>
      <dsp:txXfrm rot="5400000">
        <a:off x="1999968" y="826522"/>
        <a:ext cx="1562069" cy="2526978"/>
      </dsp:txXfrm>
    </dsp:sp>
    <dsp:sp modelId="{093BC9E7-99FD-4EC1-AF29-30645620AB4D}">
      <dsp:nvSpPr>
        <dsp:cNvPr id="0" name=""/>
        <dsp:cNvSpPr/>
      </dsp:nvSpPr>
      <dsp:spPr>
        <a:xfrm rot="5400000">
          <a:off x="5069640" y="1288771"/>
          <a:ext cx="2687344" cy="1642252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tint val="50000"/>
            <a:hueOff val="-10774846"/>
            <a:satOff val="46375"/>
            <a:lumOff val="125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133350" rIns="80010" bIns="13335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State and territory child protection, policing and firearms agencies</a:t>
          </a:r>
        </a:p>
      </dsp:txBody>
      <dsp:txXfrm rot="-5400000">
        <a:off x="5592186" y="846409"/>
        <a:ext cx="1562069" cy="2526978"/>
      </dsp:txXfrm>
    </dsp:sp>
    <dsp:sp modelId="{BE8A796D-4F4C-4DE0-9A0A-3D9DC77E4B24}">
      <dsp:nvSpPr>
        <dsp:cNvPr id="0" name=""/>
        <dsp:cNvSpPr/>
      </dsp:nvSpPr>
      <dsp:spPr>
        <a:xfrm>
          <a:off x="3260870" y="-244240"/>
          <a:ext cx="2574720" cy="171674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12F5C-E433-4BE8-91B0-8B9048AB60C3}">
      <dsp:nvSpPr>
        <dsp:cNvPr id="0" name=""/>
        <dsp:cNvSpPr/>
      </dsp:nvSpPr>
      <dsp:spPr>
        <a:xfrm rot="10800000">
          <a:off x="3311139" y="2664942"/>
          <a:ext cx="2546805" cy="171674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C80EA-0391-4D89-A82B-5627FDBD5871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2ABF4-DA9B-415C-82DD-29E42A05A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933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2ABF4-DA9B-415C-82DD-29E42A05A96A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089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E3980-09A4-4071-A724-7CC4755C7258}" type="datetime1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013F-EAF9-4623-A17C-ACF69AE9504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91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E9F60-4EBF-4FC8-A0ED-72431CFF448E}" type="datetime1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BF5E-1A97-4379-8D6B-E5518D350F8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290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5C40B-73FB-405F-BE6C-6229B0A8506E}" type="datetime1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DB21A-DFCF-407C-A5B3-A18E635F48A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41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D3EEE-2993-47E4-A20A-9E4F38D79BBC}" type="datetime1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E448B-0994-4A2D-9512-E42F2502CD3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93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CAA37-0BF6-49DB-A050-83080A35314C}" type="datetime1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2A32-C219-4403-9B3F-F385674A172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00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4A4B-8894-441F-B3FE-24796FBC2E66}" type="datetime1">
              <a:rPr lang="en-AU" smtClean="0"/>
              <a:t>25/03/2024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959C-D7D9-4F2C-B689-34DC8CBE31F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970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7989-7CB4-4A7B-BA70-99139713E17C}" type="datetime1">
              <a:rPr lang="en-AU" smtClean="0"/>
              <a:t>25/03/2024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895D-7A38-4046-A885-5312B0028D2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225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9569-1719-4D27-B7A1-55EBF1C24EBA}" type="datetime1">
              <a:rPr lang="en-AU" smtClean="0"/>
              <a:t>25/03/2024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FB8C-6B02-492F-AABC-43604984051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503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4542-BDD9-4B0F-9DF8-53C68E9FC2C2}" type="datetime1">
              <a:rPr lang="en-AU" smtClean="0"/>
              <a:t>25/03/2024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E23F-8474-421F-B830-830849D384B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696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ECF0-972F-47D3-B779-40F55C3E16EF}" type="datetime1">
              <a:rPr lang="en-AU" smtClean="0"/>
              <a:t>25/03/2024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218F2-85EF-464C-A841-E5C25F3C5F2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55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6B57-E09F-4416-B23E-C77567CCE68D}" type="datetime1">
              <a:rPr lang="en-AU" smtClean="0"/>
              <a:t>25/03/2024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F1D4E-C24A-435E-8D4F-44CD1CA3366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730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C8A1FE-CB4B-4C09-8315-CD486604F7C1}" type="datetime1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049BB4-F1B0-4DF5-AEBC-2BB8437B53E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QFLPN1@catholiccarecq.com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9552" y="2019758"/>
            <a:ext cx="7846640" cy="1470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altLang="en-US" sz="32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Law Amendment Act 2023:</a:t>
            </a:r>
            <a:br>
              <a:rPr lang="en-AU" altLang="en-US" sz="32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altLang="en-US" sz="18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Law Pathways Network Webinar Series 2024</a:t>
            </a:r>
            <a:br>
              <a:rPr lang="en-AU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alt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Rebecca Mills</a:t>
            </a:r>
          </a:p>
          <a:p>
            <a:r>
              <a:rPr lang="en-AU" alt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Ag/Assistant Secretary</a:t>
            </a:r>
          </a:p>
          <a:p>
            <a:r>
              <a:rPr lang="en-AU" alt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Family Law Branch</a:t>
            </a:r>
          </a:p>
          <a:p>
            <a:r>
              <a:rPr lang="en-AU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Attorney-General’s Department</a:t>
            </a:r>
          </a:p>
        </p:txBody>
      </p:sp>
      <p:pic>
        <p:nvPicPr>
          <p:cNvPr id="4" name="Picture 3" descr="Logo: Australian Government, Attorney-General's Department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6" name="Picture 3" descr="www.ag.gov.au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A80848-37F5-4BF9-8E2B-49A07CB67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80528" y="6492875"/>
            <a:ext cx="611088" cy="365125"/>
          </a:xfrm>
        </p:spPr>
        <p:txBody>
          <a:bodyPr/>
          <a:lstStyle/>
          <a:p>
            <a:pPr>
              <a:defRPr/>
            </a:pPr>
            <a:fld id="{2D50013F-EAF9-4623-A17C-ACF69AE9504D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: Australian Government, Attorney-General's Department.">
            <a:extLst>
              <a:ext uri="{FF2B5EF4-FFF2-40B4-BE49-F238E27FC236}">
                <a16:creationId xmlns:a16="http://schemas.microsoft.com/office/drawing/2014/main" id="{8A6EECF2-6D6E-470F-95F6-D7EB65F2CC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7" name="Picture 3" descr="www.ag.gov.au">
            <a:extLst>
              <a:ext uri="{FF2B5EF4-FFF2-40B4-BE49-F238E27FC236}">
                <a16:creationId xmlns:a16="http://schemas.microsoft.com/office/drawing/2014/main" id="{A2551FAA-6C18-4877-AAF4-A6948A1CE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3A0B1-BAD2-438E-BC0B-7D8AC3829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endParaRPr lang="en-AU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1D14F-E628-41CD-ADF9-96BF359F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00420" y="646889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8473563-0D32-49D5-9E4A-DDF5736688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1672387"/>
              </p:ext>
            </p:extLst>
          </p:nvPr>
        </p:nvGraphicFramePr>
        <p:xfrm>
          <a:off x="2111896" y="2708920"/>
          <a:ext cx="492020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C10712DD-8F82-461E-9CD3-E8195F991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4729"/>
            <a:ext cx="8229600" cy="1511137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Factor 6: Anything else relevant</a:t>
            </a:r>
            <a:br>
              <a:rPr lang="en-AU" dirty="0"/>
            </a:br>
            <a:r>
              <a:rPr lang="en-AU" sz="1800" dirty="0"/>
              <a:t>When determining the parenting arrangement in the best interest of the child, the court must now consider the revised factors in 60CC(2):</a:t>
            </a:r>
            <a:br>
              <a:rPr lang="en-AU" sz="1800" dirty="0"/>
            </a:b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537049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3D646A14-F07F-4B49-A7B2-8B20905C12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F7841808-61FE-4207-8625-65EF1087A9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5E8D62-0BC4-4400-9A48-2963303C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9062"/>
            <a:ext cx="8167936" cy="1454018"/>
          </a:xfrm>
        </p:spPr>
        <p:txBody>
          <a:bodyPr/>
          <a:lstStyle/>
          <a:p>
            <a:pPr marL="0" indent="0">
              <a:buNone/>
            </a:pP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Subsection 60CC(3) – Rights of Aboriginal and Torres Strait Islander children to enjoy their culture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52576A7-F247-4862-AB2F-4E3A5ABBB2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255480"/>
              </p:ext>
            </p:extLst>
          </p:nvPr>
        </p:nvGraphicFramePr>
        <p:xfrm>
          <a:off x="395536" y="2852936"/>
          <a:ext cx="822960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E0D9E-5339-487F-9365-0B54FFF0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506147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5792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3D646A14-F07F-4B49-A7B2-8B20905C12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F7841808-61FE-4207-8625-65EF1087A9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5E8D62-0BC4-4400-9A48-2963303C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9062"/>
            <a:ext cx="8167936" cy="1454018"/>
          </a:xfrm>
        </p:spPr>
        <p:txBody>
          <a:bodyPr/>
          <a:lstStyle/>
          <a:p>
            <a:pPr marL="0" indent="0">
              <a:buNone/>
            </a:pPr>
            <a:r>
              <a:rPr lang="en-AU" sz="3200" b="1" dirty="0">
                <a:solidFill>
                  <a:schemeClr val="accent4">
                    <a:lumMod val="75000"/>
                  </a:schemeClr>
                </a:solidFill>
              </a:rPr>
              <a:t>New definitions – ‘member of the family’ and ‘relative’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E0D9E-5339-487F-9365-0B54FFF0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506147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CD592-07F2-4B1B-B0B4-F3E875A8A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r>
              <a:rPr lang="en-AU" sz="2400" dirty="0"/>
              <a:t>Expanded to apply where, in accordance a child’s Aboriginal or Torres Strait Islander culture (including but not limited to any kinship systems of that culture), a person is related to the child.</a:t>
            </a:r>
          </a:p>
          <a:p>
            <a:r>
              <a:rPr lang="en-AU" sz="2400" dirty="0"/>
              <a:t>Notable applications:</a:t>
            </a:r>
          </a:p>
          <a:p>
            <a:pPr lvl="1"/>
            <a:r>
              <a:rPr lang="en-AU" sz="2000" dirty="0"/>
              <a:t>children’s right to connect with ‘members of their family’ in subsection 60CC(3), and</a:t>
            </a:r>
          </a:p>
          <a:p>
            <a:pPr lvl="1"/>
            <a:r>
              <a:rPr lang="en-AU" sz="2000" dirty="0"/>
              <a:t>definition of ‘family violence’.</a:t>
            </a:r>
          </a:p>
        </p:txBody>
      </p:sp>
    </p:spTree>
    <p:extLst>
      <p:ext uri="{BB962C8B-B14F-4D97-AF65-F5344CB8AC3E}">
        <p14:creationId xmlns:p14="http://schemas.microsoft.com/office/powerpoint/2010/main" val="664651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B7F690F5-8738-432B-8F94-975B28DEBC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B9053C0D-D007-4CBA-A4E8-124B7A75B4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8E56BB-5759-4D54-8851-0782FAD46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3208"/>
            <a:ext cx="8229600" cy="1143000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Parental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E0516-1506-44DC-B9B8-E15D29BA2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lvl="1" indent="0">
              <a:buClr>
                <a:schemeClr val="tx1"/>
              </a:buClr>
              <a:buNone/>
            </a:pPr>
            <a:r>
              <a:rPr lang="en-AU" sz="2400" b="1" dirty="0">
                <a:solidFill>
                  <a:schemeClr val="accent4">
                    <a:lumMod val="75000"/>
                  </a:schemeClr>
                </a:solidFill>
              </a:rPr>
              <a:t>Repeal: presumption of ‘equal shared parental responsibility’</a:t>
            </a:r>
          </a:p>
          <a:p>
            <a:pPr marL="0" lvl="1" indent="0">
              <a:buClr>
                <a:schemeClr val="tx1"/>
              </a:buClr>
              <a:buNone/>
            </a:pPr>
            <a:endParaRPr lang="en-AU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lvl="1" indent="0">
              <a:buClr>
                <a:schemeClr val="tx1"/>
              </a:buClr>
              <a:buNone/>
            </a:pPr>
            <a:r>
              <a:rPr lang="en-AU" sz="2000" dirty="0">
                <a:cs typeface="Arial" panose="020B0604020202020204" pitchFamily="34" charset="0"/>
              </a:rPr>
              <a:t>The court no longer has to </a:t>
            </a:r>
            <a:r>
              <a:rPr lang="en-AU" sz="2000" u="sng" dirty="0">
                <a:cs typeface="Arial" panose="020B0604020202020204" pitchFamily="34" charset="0"/>
              </a:rPr>
              <a:t>presume</a:t>
            </a:r>
            <a:r>
              <a:rPr lang="en-AU" sz="2000" dirty="0">
                <a:cs typeface="Arial" panose="020B0604020202020204" pitchFamily="34" charset="0"/>
              </a:rPr>
              <a:t> it is in the best interests of the child for the child's parents to be required to make joint decisions in relation to major long-term issues (unless presumption rebutted/does not apply).</a:t>
            </a:r>
          </a:p>
          <a:p>
            <a:pPr marL="0" lvl="1" indent="0">
              <a:buClr>
                <a:schemeClr val="tx1"/>
              </a:buClr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D3FBE-4E9A-437C-957F-C7062484D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83831" y="646889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02D99D-987D-47AE-8D08-C99135F7A15C}"/>
              </a:ext>
            </a:extLst>
          </p:cNvPr>
          <p:cNvSpPr/>
          <p:nvPr/>
        </p:nvSpPr>
        <p:spPr>
          <a:xfrm>
            <a:off x="611560" y="4674881"/>
            <a:ext cx="79208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chemeClr val="tx1"/>
              </a:buClr>
            </a:pPr>
            <a:r>
              <a:rPr lang="en-AU" sz="2000" b="1" dirty="0">
                <a:cs typeface="Arial" panose="020B0604020202020204" pitchFamily="34" charset="0"/>
              </a:rPr>
              <a:t>Key message for clients</a:t>
            </a:r>
            <a:r>
              <a:rPr lang="en-AU" sz="2000" dirty="0">
                <a:cs typeface="Arial" panose="020B0604020202020204" pitchFamily="34" charset="0"/>
              </a:rPr>
              <a:t>: decisions about parental responsibility should be based on what is in the best interests of the child, and the particular circumstances of the case. </a:t>
            </a:r>
          </a:p>
        </p:txBody>
      </p:sp>
    </p:spTree>
    <p:extLst>
      <p:ext uri="{BB962C8B-B14F-4D97-AF65-F5344CB8AC3E}">
        <p14:creationId xmlns:p14="http://schemas.microsoft.com/office/powerpoint/2010/main" val="1600117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C12D35DF-E6BB-42A3-B269-5B7C7FBD22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52D3FFA9-C3E3-4BCE-A331-AC3AE68FDF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133B85-6582-49D8-8BA7-11DD8C7F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3208"/>
            <a:ext cx="8229600" cy="1143000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Decision-making on ‘major long-term issues’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CDBF-B60C-4E42-827A-6EC283BEB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2200" dirty="0"/>
              <a:t>Legislation makes clear that courts will still make orders relating to the allocation of parental responsibility, and adopts the terminology of </a:t>
            </a:r>
            <a:r>
              <a:rPr lang="en-AU" sz="2200" b="1" dirty="0">
                <a:solidFill>
                  <a:schemeClr val="accent4">
                    <a:lumMod val="75000"/>
                  </a:schemeClr>
                </a:solidFill>
              </a:rPr>
              <a:t>‘joint decision-making on major long-term issues’ </a:t>
            </a:r>
            <a:r>
              <a:rPr lang="en-AU" sz="2200" dirty="0"/>
              <a:t>(subsections 61D(3) and 64B(3)) 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200" dirty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2200" dirty="0"/>
              <a:t>Effect of an order for joint decision-making on major long-term issues </a:t>
            </a:r>
            <a:r>
              <a:rPr lang="en-AU" sz="2400" dirty="0"/>
              <a:t>–</a:t>
            </a:r>
            <a:r>
              <a:rPr lang="en-AU" sz="2200" dirty="0"/>
              <a:t> parties are required to consult with each other and make a genuine effort to come to a joint decision (section 61DAA</a:t>
            </a:r>
            <a:r>
              <a:rPr lang="en-AU" sz="2200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AU" sz="2200" dirty="0"/>
              <a:t>.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736DB-1251-42E5-90ED-FB0509E5F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79322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5635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6EED69C1-0A5C-43D7-9959-DEF24C41F6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4A120CDF-CA0F-4D45-A86F-3B32086B35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133B85-6582-49D8-8BA7-11DD8C7F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3208"/>
            <a:ext cx="8229600" cy="1143000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In the absence of court orders…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CDBF-B60C-4E42-827A-6EC283BEB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accent4">
                    <a:lumMod val="75000"/>
                  </a:schemeClr>
                </a:solidFill>
              </a:rPr>
              <a:t>Unchanged:</a:t>
            </a:r>
            <a:r>
              <a:rPr lang="en-AU" sz="2400" dirty="0"/>
              <a:t> Separated parents retain parental responsibility, which can be exercised jointly or separately, unless this is varied by a court order (section 61C).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2400" dirty="0"/>
              <a:t>Unless there are court orders stating otherwise, and if it is safe to do so, parents are encouraged to consult each other about major long-term issues in relation to the child, having regard to the best interests of the child as the paramount consideration </a:t>
            </a:r>
            <a:r>
              <a:rPr lang="en-AU" sz="2400" b="1" dirty="0">
                <a:solidFill>
                  <a:schemeClr val="accent4">
                    <a:lumMod val="75000"/>
                  </a:schemeClr>
                </a:solidFill>
              </a:rPr>
              <a:t>(section 61CA)</a:t>
            </a:r>
            <a:r>
              <a:rPr lang="en-AU" sz="2400" dirty="0"/>
              <a:t>. 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400" dirty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8AB39-9BB2-4529-BD8F-BC4CAB591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6605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6607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E636003C-7016-47D0-AC86-0791A7508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2628DC4D-0FE4-4D87-BE5F-B0A64E62C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3F3373-70A9-40D9-BEC6-9EDB473E7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93912"/>
            <a:ext cx="8229600" cy="1143000"/>
          </a:xfrm>
        </p:spPr>
        <p:txBody>
          <a:bodyPr/>
          <a:lstStyle/>
          <a:p>
            <a:br>
              <a:rPr lang="en-AU" sz="3200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Removal of mandatory consideration of certain time arrangements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BBD4B-90D0-43E1-9F5D-C25AA5986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en-AU" sz="2400" dirty="0"/>
              <a:t>Section 65DAA has been removed. </a:t>
            </a:r>
          </a:p>
          <a:p>
            <a:pPr marL="400050" lvl="1" indent="0">
              <a:buNone/>
            </a:pPr>
            <a:r>
              <a:rPr lang="en-AU" sz="2000" dirty="0"/>
              <a:t>This provision </a:t>
            </a:r>
            <a:r>
              <a:rPr lang="en-AU" sz="2000" u="sng" dirty="0"/>
              <a:t>required</a:t>
            </a:r>
            <a:r>
              <a:rPr lang="en-AU" sz="2000" dirty="0"/>
              <a:t> courts to consider making an order that the child spend equal time, or substantial and significant time, with each parent, where an order for equal shared parental responsibility was made. </a:t>
            </a:r>
          </a:p>
          <a:p>
            <a:pPr marL="400050" lvl="1" indent="0">
              <a:buNone/>
            </a:pPr>
            <a:endParaRPr lang="en-AU" sz="2000" dirty="0"/>
          </a:p>
          <a:p>
            <a:r>
              <a:rPr lang="en-AU" sz="2400" dirty="0"/>
              <a:t>Remains open to the court to consider all time arrangements.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C11FA-E1D3-4F35-80C2-8A811AC9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1154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6164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0607E398-2FDF-48A4-937E-5399BD5FAD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0004949C-49E7-409A-ABFB-4F7FD98D05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7C1682-35AF-429B-934E-AEE251555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3208"/>
            <a:ext cx="8229600" cy="1143000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Changes to adviser’s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D9B44-A6A6-4DAC-B80C-0B357804E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200" b="1" dirty="0">
                <a:solidFill>
                  <a:schemeClr val="accent4">
                    <a:lumMod val="75000"/>
                  </a:schemeClr>
                </a:solidFill>
              </a:rPr>
              <a:t>Section 60D </a:t>
            </a:r>
            <a:r>
              <a:rPr lang="en-AU" sz="2200" dirty="0"/>
              <a:t>amended to simply reflect that advisers (</a:t>
            </a:r>
            <a:r>
              <a:rPr lang="en-AU" sz="2200" i="1" dirty="0"/>
              <a:t>legal practitioners, family counsellors, family dispute resolution practitioners or family consultants</a:t>
            </a:r>
            <a:r>
              <a:rPr lang="en-AU" sz="2200" dirty="0"/>
              <a:t>) must: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200" dirty="0"/>
              <a:t>note to their client that the best interests of the child are paramount,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200" dirty="0"/>
              <a:t>encourage the person to act in the child’s best interests by applying the considerations in subsections 60CC(2) and (3).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200" b="1" dirty="0">
                <a:solidFill>
                  <a:schemeClr val="accent4">
                    <a:lumMod val="75000"/>
                  </a:schemeClr>
                </a:solidFill>
              </a:rPr>
              <a:t>Section 63DA</a:t>
            </a:r>
            <a:r>
              <a:rPr lang="en-AU" sz="2200" dirty="0"/>
              <a:t> amended to remove the</a:t>
            </a:r>
            <a:r>
              <a:rPr lang="en-AU" sz="2200" u="sng" dirty="0"/>
              <a:t> obligation </a:t>
            </a:r>
            <a:r>
              <a:rPr lang="en-AU" sz="2200" dirty="0"/>
              <a:t>to advise parents to consider the possibility of the child spending equal time with each parent or, if that is not reasonably practicable, substantial or significant time.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E74C5-4913-44D4-A24F-CE79665E6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2833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5EAEEE8C-45DE-456B-9C0F-7433925007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BC1EB55A-FB9B-4BF7-9515-D76B07B154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9FA2DD-24DA-4384-87B0-42DBCBA1D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76728"/>
            <a:ext cx="8229600" cy="1143000"/>
          </a:xfrm>
        </p:spPr>
        <p:txBody>
          <a:bodyPr/>
          <a:lstStyle/>
          <a:p>
            <a:br>
              <a:rPr lang="en-AU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Reconsideration of final parenting orders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27DC0-F2E7-477C-ADCF-5BBC6C4A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AU" sz="2600" b="1" dirty="0">
                <a:solidFill>
                  <a:schemeClr val="accent4">
                    <a:lumMod val="75000"/>
                  </a:schemeClr>
                </a:solidFill>
              </a:rPr>
              <a:t>New section 65AAA: </a:t>
            </a:r>
            <a:r>
              <a:rPr lang="en-AU" sz="2600" dirty="0"/>
              <a:t>A court must not reconsider a final parenting order unless:</a:t>
            </a:r>
          </a:p>
          <a:p>
            <a:pPr lvl="1"/>
            <a:r>
              <a:rPr lang="en-AU" sz="2200" dirty="0"/>
              <a:t>the court has considered whether there has been a significant change of circumstances since the final parenting order was made, and</a:t>
            </a:r>
          </a:p>
          <a:p>
            <a:pPr lvl="1"/>
            <a:r>
              <a:rPr lang="en-AU" sz="2200" dirty="0"/>
              <a:t>the court is satisfied that it is in the best interests of the child for the final parenting order to be reconsidered.</a:t>
            </a:r>
          </a:p>
          <a:p>
            <a:r>
              <a:rPr lang="en-AU" sz="2600" dirty="0"/>
              <a:t>Exception for reconsideration with the consent of parents.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89A8E-C02E-4F21-996D-54CE7CF6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8044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5EAEEE8C-45DE-456B-9C0F-7433925007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BC1EB55A-FB9B-4BF7-9515-D76B07B154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9FA2DD-24DA-4384-87B0-42DBCBA1D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76728"/>
            <a:ext cx="8229600" cy="1143000"/>
          </a:xfrm>
        </p:spPr>
        <p:txBody>
          <a:bodyPr/>
          <a:lstStyle/>
          <a:p>
            <a:br>
              <a:rPr lang="en-AU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Enforcement of child-related orders 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27DC0-F2E7-477C-ADCF-5BBC6C4A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AU" sz="2000" dirty="0"/>
              <a:t>Schedule 2 contains a redraft of Division 13A of Part VII (compliance with parenting orders) to make it easier to understand and simpler for the courts to apply. </a:t>
            </a:r>
          </a:p>
          <a:p>
            <a:r>
              <a:rPr lang="en-AU" sz="2000" dirty="0"/>
              <a:t>The redraft mostly maintains the underlying policies and principles of the current Division 13A, but includes some small policy changes:</a:t>
            </a:r>
          </a:p>
          <a:p>
            <a:pPr lvl="1"/>
            <a:r>
              <a:rPr lang="en-AU" sz="1600" dirty="0"/>
              <a:t>Introducing a power to order that a child spend additional time with a person at any stage of proceedings, allowing the court flexibility to recommend this course of action if desirable without necessarily making a finding on a contravention</a:t>
            </a:r>
          </a:p>
          <a:p>
            <a:pPr lvl="1"/>
            <a:r>
              <a:rPr lang="en-AU" sz="1600" dirty="0"/>
              <a:t>Introducing a power to order parties to attend relevant programs at any stage of proceedings.</a:t>
            </a:r>
            <a:endParaRPr lang="en-AU" sz="1800" dirty="0"/>
          </a:p>
          <a:p>
            <a:pPr lvl="2"/>
            <a:endParaRPr lang="en-AU" sz="1800" dirty="0"/>
          </a:p>
          <a:p>
            <a:pPr lvl="1"/>
            <a:endParaRPr lang="en-AU" sz="2200" dirty="0"/>
          </a:p>
          <a:p>
            <a:pPr marL="457200" lvl="1" indent="0">
              <a:buNone/>
            </a:pPr>
            <a:endParaRPr lang="en-AU" sz="2200" dirty="0"/>
          </a:p>
          <a:p>
            <a:pPr lvl="1"/>
            <a:endParaRPr lang="en-AU" sz="2200" dirty="0"/>
          </a:p>
          <a:p>
            <a:pPr lvl="1"/>
            <a:endParaRPr lang="en-AU" sz="2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89A8E-C02E-4F21-996D-54CE7CF6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666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: Australian Government, Attorney-General's Department.">
            <a:extLst>
              <a:ext uri="{FF2B5EF4-FFF2-40B4-BE49-F238E27FC236}">
                <a16:creationId xmlns:a16="http://schemas.microsoft.com/office/drawing/2014/main" id="{8A6EECF2-6D6E-470F-95F6-D7EB65F2CC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7" name="Picture 3" descr="www.ag.gov.au">
            <a:extLst>
              <a:ext uri="{FF2B5EF4-FFF2-40B4-BE49-F238E27FC236}">
                <a16:creationId xmlns:a16="http://schemas.microsoft.com/office/drawing/2014/main" id="{A2551FAA-6C18-4877-AAF4-A6948A1CE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83B5BF-20CE-4B9C-BCAA-34486125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3208"/>
            <a:ext cx="8229600" cy="1143000"/>
          </a:xfrm>
        </p:spPr>
        <p:txBody>
          <a:bodyPr/>
          <a:lstStyle/>
          <a:p>
            <a:br>
              <a:rPr lang="en-AU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Countdown to commencement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3A0B1-BAD2-438E-BC0B-7D8AC3829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r>
              <a:rPr lang="en-AU" sz="2200" dirty="0"/>
              <a:t>Passage and Royal Assent in late 2023</a:t>
            </a:r>
          </a:p>
          <a:p>
            <a:pPr lvl="1"/>
            <a:r>
              <a:rPr lang="en-AU" sz="1800" dirty="0"/>
              <a:t>Amended in Senate following Committee Report – more than one explanatory memorandum</a:t>
            </a:r>
          </a:p>
          <a:p>
            <a:r>
              <a:rPr lang="en-AU" sz="2200" dirty="0"/>
              <a:t>Commencement of significant provisions on 6 May 2024 </a:t>
            </a:r>
          </a:p>
          <a:p>
            <a:r>
              <a:rPr lang="en-AU" sz="2200" dirty="0"/>
              <a:t>Apply to all matters, except where final hearing has already commenced</a:t>
            </a:r>
          </a:p>
          <a:p>
            <a:r>
              <a:rPr lang="en-AU" sz="2200" dirty="0"/>
              <a:t>Significant changes for users of the family law system, and all professionals who deal with separated parents and their children.</a:t>
            </a:r>
          </a:p>
          <a:p>
            <a:endParaRPr lang="en-AU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1D14F-E628-41CD-ADF9-96BF359F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00420" y="646889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918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5EAEEE8C-45DE-456B-9C0F-7433925007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BC1EB55A-FB9B-4BF7-9515-D76B07B154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9FA2DD-24DA-4384-87B0-42DBCBA1D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44" y="1271614"/>
            <a:ext cx="8723312" cy="1143000"/>
          </a:xfrm>
        </p:spPr>
        <p:txBody>
          <a:bodyPr/>
          <a:lstStyle/>
          <a:p>
            <a:br>
              <a:rPr lang="en-AU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Requirements for Independent Children’s Lawyers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27DC0-F2E7-477C-ADCF-5BBC6C4A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476456" cy="3921299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>
                <a:solidFill>
                  <a:schemeClr val="accent4">
                    <a:lumMod val="75000"/>
                  </a:schemeClr>
                </a:solidFill>
              </a:rPr>
              <a:t>New subsection 68LA(5A) </a:t>
            </a:r>
            <a:r>
              <a:rPr lang="en-AU" sz="2400" dirty="0"/>
              <a:t>introduces new requirements for ICLs to:</a:t>
            </a:r>
          </a:p>
          <a:p>
            <a:pPr marL="514350" indent="-514350">
              <a:buAutoNum type="arabicPeriod"/>
            </a:pPr>
            <a:r>
              <a:rPr lang="en-AU" sz="2400" dirty="0"/>
              <a:t>Meet with the child</a:t>
            </a:r>
          </a:p>
          <a:p>
            <a:pPr marL="514350" indent="-514350">
              <a:buAutoNum type="arabicPeriod"/>
            </a:pPr>
            <a:r>
              <a:rPr lang="en-AU" sz="2400" dirty="0"/>
              <a:t>Give the child an opportunity to express a view</a:t>
            </a:r>
          </a:p>
          <a:p>
            <a:pPr marL="0" indent="0">
              <a:buNone/>
            </a:pPr>
            <a:r>
              <a:rPr lang="en-AU" sz="2400" u="sng" dirty="0"/>
              <a:t>Unless an exception applies</a:t>
            </a:r>
            <a:r>
              <a:rPr lang="en-AU" sz="2400" dirty="0"/>
              <a:t> (</a:t>
            </a:r>
            <a:r>
              <a:rPr lang="en-AU" sz="2400" b="1" dirty="0">
                <a:solidFill>
                  <a:schemeClr val="accent4">
                    <a:lumMod val="75000"/>
                  </a:schemeClr>
                </a:solidFill>
              </a:rPr>
              <a:t>new subsection 68LA(5B)</a:t>
            </a:r>
            <a:r>
              <a:rPr lang="en-AU" sz="2400" dirty="0"/>
              <a:t>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89A8E-C02E-4F21-996D-54CE7CF6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0054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5EAEEE8C-45DE-456B-9C0F-7433925007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BC1EB55A-FB9B-4BF7-9515-D76B07B154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9FA2DD-24DA-4384-87B0-42DBCBA1D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44" y="1271614"/>
            <a:ext cx="8723312" cy="1143000"/>
          </a:xfrm>
        </p:spPr>
        <p:txBody>
          <a:bodyPr/>
          <a:lstStyle/>
          <a:p>
            <a:br>
              <a:rPr lang="en-AU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Requirements for Independent Children’s Lawyers                                 - Exceptions to requirements - 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27DC0-F2E7-477C-ADCF-5BBC6C4A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58304"/>
            <a:ext cx="8476456" cy="3921299"/>
          </a:xfrm>
        </p:spPr>
        <p:txBody>
          <a:bodyPr/>
          <a:lstStyle/>
          <a:p>
            <a:r>
              <a:rPr lang="en-AU" sz="2000" dirty="0"/>
              <a:t>Exceptions in </a:t>
            </a:r>
            <a:r>
              <a:rPr lang="en-AU" sz="2000" b="1" dirty="0">
                <a:solidFill>
                  <a:schemeClr val="accent4">
                    <a:lumMod val="75000"/>
                  </a:schemeClr>
                </a:solidFill>
              </a:rPr>
              <a:t>new subsection 68LA(5B)</a:t>
            </a:r>
            <a:r>
              <a:rPr lang="en-AU" sz="2000" dirty="0"/>
              <a:t> to an ICL meeting with a child:</a:t>
            </a:r>
          </a:p>
          <a:p>
            <a:pPr lvl="1"/>
            <a:r>
              <a:rPr lang="en-AU" sz="1600" dirty="0"/>
              <a:t>The child is under 5 years of age</a:t>
            </a:r>
          </a:p>
          <a:p>
            <a:pPr lvl="1"/>
            <a:r>
              <a:rPr lang="en-AU" sz="1600" dirty="0"/>
              <a:t>The child does not wish to meet with the ICL or express their views</a:t>
            </a:r>
          </a:p>
          <a:p>
            <a:pPr lvl="1"/>
            <a:r>
              <a:rPr lang="en-AU" sz="1600" dirty="0"/>
              <a:t>There are exceptional circumstances – which includes </a:t>
            </a:r>
            <a:r>
              <a:rPr lang="en-AU" sz="1600" u="sng" dirty="0"/>
              <a:t>but is not limited to </a:t>
            </a:r>
            <a:r>
              <a:rPr lang="en-AU" sz="1600" dirty="0"/>
              <a:t>circumstances that would expose the child to risk or have a significant adverse effect (</a:t>
            </a:r>
            <a:r>
              <a:rPr lang="en-AU" sz="1600" b="1" dirty="0">
                <a:solidFill>
                  <a:schemeClr val="accent4">
                    <a:lumMod val="75000"/>
                  </a:schemeClr>
                </a:solidFill>
              </a:rPr>
              <a:t>new subsection 68LA(5C)</a:t>
            </a:r>
            <a:r>
              <a:rPr lang="en-AU" sz="1600" dirty="0"/>
              <a:t>)</a:t>
            </a:r>
          </a:p>
          <a:p>
            <a:r>
              <a:rPr lang="en-AU" sz="2000" dirty="0"/>
              <a:t>ICLs have discretion to determine:</a:t>
            </a:r>
          </a:p>
          <a:p>
            <a:pPr lvl="1"/>
            <a:r>
              <a:rPr lang="en-AU" sz="1600" dirty="0"/>
              <a:t>When, how often and how meetings with the child take place</a:t>
            </a:r>
          </a:p>
          <a:p>
            <a:pPr lvl="1"/>
            <a:r>
              <a:rPr lang="en-AU" sz="1600" dirty="0"/>
              <a:t>When, how often and how the child is provided with an opportunity to express views</a:t>
            </a:r>
            <a:endParaRPr lang="en-AU" sz="2000" dirty="0"/>
          </a:p>
          <a:p>
            <a:r>
              <a:rPr lang="en-AU" sz="2000" dirty="0"/>
              <a:t>Timing is not specified but must occur prior to </a:t>
            </a:r>
            <a:r>
              <a:rPr lang="en-AU" sz="2000" b="1" dirty="0"/>
              <a:t>final orders</a:t>
            </a:r>
          </a:p>
          <a:p>
            <a:r>
              <a:rPr lang="en-AU" sz="2000" dirty="0"/>
              <a:t>If no exception applies, the court must order the ICL to perform the duty or duties</a:t>
            </a:r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89A8E-C02E-4F21-996D-54CE7CF6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2028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5EAEEE8C-45DE-456B-9C0F-7433925007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BC1EB55A-FB9B-4BF7-9515-D76B07B154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9FA2DD-24DA-4384-87B0-42DBCBA1D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44" y="1588678"/>
            <a:ext cx="8723312" cy="976225"/>
          </a:xfrm>
        </p:spPr>
        <p:txBody>
          <a:bodyPr/>
          <a:lstStyle/>
          <a:p>
            <a:br>
              <a:rPr lang="en-AU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Overarching purpose of family law practice and procedure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27DC0-F2E7-477C-ADCF-5BBC6C4A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20084"/>
            <a:ext cx="8476456" cy="3406079"/>
          </a:xfrm>
        </p:spPr>
        <p:txBody>
          <a:bodyPr/>
          <a:lstStyle/>
          <a:p>
            <a:r>
              <a:rPr lang="en-AU" sz="2000" dirty="0"/>
              <a:t>Parties and lawyers are required to facilitate the just resolution of disputes: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/>
              <a:t>In a way that ensures the safety of families and children; </a:t>
            </a:r>
            <a:r>
              <a:rPr lang="en-AU" sz="2000" u="sng" dirty="0"/>
              <a:t>and</a:t>
            </a:r>
            <a:endParaRPr lang="en-AU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/>
              <a:t>For parenting proceedings, in a way that promotes the best interests of the child; </a:t>
            </a:r>
            <a:r>
              <a:rPr lang="en-AU" sz="2000" u="sng" dirty="0"/>
              <a:t>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/>
              <a:t>According to law; </a:t>
            </a:r>
            <a:r>
              <a:rPr lang="en-AU" sz="2000" u="sng" dirty="0"/>
              <a:t>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/>
              <a:t>As quickly, inexpensively and efficiently as possible.</a:t>
            </a:r>
          </a:p>
          <a:p>
            <a:r>
              <a:rPr lang="en-AU" sz="2000" dirty="0"/>
              <a:t>Costs orders may be made against parties or lawyers (must not recover costs from client) breaching duty. </a:t>
            </a:r>
          </a:p>
          <a:p>
            <a:endParaRPr lang="en-AU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89A8E-C02E-4F21-996D-54CE7CF6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2233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5EAEEE8C-45DE-456B-9C0F-7433925007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BC1EB55A-FB9B-4BF7-9515-D76B07B154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9FA2DD-24DA-4384-87B0-42DBCBA1D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44" y="1412776"/>
            <a:ext cx="8723312" cy="1001837"/>
          </a:xfrm>
        </p:spPr>
        <p:txBody>
          <a:bodyPr/>
          <a:lstStyle/>
          <a:p>
            <a:br>
              <a:rPr lang="en-AU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Harmful proceedings orders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27DC0-F2E7-477C-ADCF-5BBC6C4A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476456" cy="3375631"/>
          </a:xfrm>
        </p:spPr>
        <p:txBody>
          <a:bodyPr/>
          <a:lstStyle/>
          <a:p>
            <a:r>
              <a:rPr lang="en-AU" sz="2000" dirty="0"/>
              <a:t>Introduction of a new power for the court to address misuse of the court system to inflict harm on another party/child.</a:t>
            </a:r>
          </a:p>
          <a:p>
            <a:r>
              <a:rPr lang="en-AU" sz="2000" dirty="0"/>
              <a:t>A person subject to a harmful proceedings order (HPO) will need to seek leave from the court before filing and serving further applications. </a:t>
            </a:r>
          </a:p>
          <a:p>
            <a:pPr lvl="1"/>
            <a:r>
              <a:rPr lang="en-AU" sz="1600" dirty="0"/>
              <a:t>Court weighs up merits of application against potential harm on the respondent/child if application was to progress.</a:t>
            </a:r>
          </a:p>
          <a:p>
            <a:pPr lvl="1"/>
            <a:r>
              <a:rPr lang="en-AU" sz="1600" dirty="0"/>
              <a:t>‘Reasonable grounds’ test.</a:t>
            </a:r>
          </a:p>
          <a:p>
            <a:r>
              <a:rPr lang="en-AU" sz="2000" dirty="0"/>
              <a:t>HPO differ from existing ‘vexatious proceedings orders’ powers – HPO focuses on harm on respondent rather than applicant’s intentions.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89A8E-C02E-4F21-996D-54CE7CF6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4458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: Australian Government, Attorney-General's Department.">
            <a:extLst>
              <a:ext uri="{FF2B5EF4-FFF2-40B4-BE49-F238E27FC236}">
                <a16:creationId xmlns:a16="http://schemas.microsoft.com/office/drawing/2014/main" id="{8A6EECF2-6D6E-470F-95F6-D7EB65F2CC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7" name="Picture 3" descr="www.ag.gov.au">
            <a:extLst>
              <a:ext uri="{FF2B5EF4-FFF2-40B4-BE49-F238E27FC236}">
                <a16:creationId xmlns:a16="http://schemas.microsoft.com/office/drawing/2014/main" id="{A2551FAA-6C18-4877-AAF4-A6948A1CE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83B5BF-20CE-4B9C-BCAA-34486125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3208"/>
            <a:ext cx="8229600" cy="1143000"/>
          </a:xfrm>
        </p:spPr>
        <p:txBody>
          <a:bodyPr/>
          <a:lstStyle/>
          <a:p>
            <a:br>
              <a:rPr lang="en-AU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Communications of family law proceedings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3A0B1-BAD2-438E-BC0B-7D8AC3829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endParaRPr lang="en-AU" sz="1200" dirty="0"/>
          </a:p>
          <a:p>
            <a:r>
              <a:rPr lang="en-AU" sz="2000" dirty="0"/>
              <a:t>Section 121 repealed and replaced by Part XIVB to clarify restrictions around public communication of family law proceedings. </a:t>
            </a:r>
          </a:p>
          <a:p>
            <a:pPr marL="0" indent="0">
              <a:buNone/>
            </a:pPr>
            <a:endParaRPr lang="en-AU" sz="2000" dirty="0"/>
          </a:p>
          <a:p>
            <a:r>
              <a:rPr lang="en-AU" sz="2000"/>
              <a:t>Modern </a:t>
            </a:r>
            <a:r>
              <a:rPr lang="en-AU" sz="2000" dirty="0"/>
              <a:t>and easier to understand – but retains existing offences and penalties.</a:t>
            </a:r>
          </a:p>
          <a:p>
            <a:pPr marL="0" indent="0">
              <a:buNone/>
            </a:pPr>
            <a:endParaRPr lang="en-AU" sz="2000" dirty="0"/>
          </a:p>
          <a:p>
            <a:r>
              <a:rPr lang="en-AU" sz="2000" dirty="0"/>
              <a:t>Balances the privacy of those in family law proceedings and the need for people to seek support by permitting private communication.</a:t>
            </a:r>
          </a:p>
          <a:p>
            <a:pPr lvl="0"/>
            <a:endParaRPr lang="en-AU" sz="2600" dirty="0"/>
          </a:p>
          <a:p>
            <a:pPr lvl="0"/>
            <a:endParaRPr lang="en-AU" sz="2600" dirty="0"/>
          </a:p>
          <a:p>
            <a:endParaRPr lang="en-AU" sz="2600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1D14F-E628-41CD-ADF9-96BF359F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00420" y="646889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6109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: Australian Government, Attorney-General's Department.">
            <a:extLst>
              <a:ext uri="{FF2B5EF4-FFF2-40B4-BE49-F238E27FC236}">
                <a16:creationId xmlns:a16="http://schemas.microsoft.com/office/drawing/2014/main" id="{8A6EECF2-6D6E-470F-95F6-D7EB65F2CC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7" name="Picture 3" descr="www.ag.gov.au">
            <a:extLst>
              <a:ext uri="{FF2B5EF4-FFF2-40B4-BE49-F238E27FC236}">
                <a16:creationId xmlns:a16="http://schemas.microsoft.com/office/drawing/2014/main" id="{A2551FAA-6C18-4877-AAF4-A6948A1CE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83B5BF-20CE-4B9C-BCAA-34486125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3208"/>
            <a:ext cx="8229600" cy="1143000"/>
          </a:xfrm>
        </p:spPr>
        <p:txBody>
          <a:bodyPr/>
          <a:lstStyle/>
          <a:p>
            <a:br>
              <a:rPr lang="en-AU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Additional matters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3A0B1-BAD2-438E-BC0B-7D8AC3829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en-AU" sz="2000" b="1" i="1" dirty="0"/>
              <a:t>Hague Convention</a:t>
            </a:r>
          </a:p>
          <a:p>
            <a:r>
              <a:rPr lang="en-AU" sz="2000" dirty="0"/>
              <a:t>Removal of the requirement for there to be ‘exceptional circumstances’ to justify appointing Independent Children’s Lawyers in Hague Convention </a:t>
            </a:r>
          </a:p>
          <a:p>
            <a:r>
              <a:rPr lang="en-AU" sz="2000" dirty="0"/>
              <a:t>Changes to requirements regarding children objecting to return in Hague Convention cases.</a:t>
            </a:r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r>
              <a:rPr lang="en-AU" sz="2000" b="1" i="1" dirty="0"/>
              <a:t>Family Report Writers</a:t>
            </a:r>
          </a:p>
          <a:p>
            <a:r>
              <a:rPr lang="en-AU" sz="2000" dirty="0"/>
              <a:t>Standards and requirements for family report writers are to be developed following further consultation with stakeholders.</a:t>
            </a:r>
          </a:p>
          <a:p>
            <a:pPr marL="0" lvl="0" indent="0">
              <a:buNone/>
            </a:pPr>
            <a:endParaRPr lang="en-AU" sz="2600" dirty="0"/>
          </a:p>
          <a:p>
            <a:endParaRPr lang="en-AU" sz="2600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1D14F-E628-41CD-ADF9-96BF359F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00420" y="646889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6365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: Australian Government, Attorney-General's Department.">
            <a:extLst>
              <a:ext uri="{FF2B5EF4-FFF2-40B4-BE49-F238E27FC236}">
                <a16:creationId xmlns:a16="http://schemas.microsoft.com/office/drawing/2014/main" id="{8A6EECF2-6D6E-470F-95F6-D7EB65F2CC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7" name="Picture 3" descr="www.ag.gov.au">
            <a:extLst>
              <a:ext uri="{FF2B5EF4-FFF2-40B4-BE49-F238E27FC236}">
                <a16:creationId xmlns:a16="http://schemas.microsoft.com/office/drawing/2014/main" id="{A2551FAA-6C18-4877-AAF4-A6948A1CE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83B5BF-20CE-4B9C-BCAA-34486125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41" y="1435023"/>
            <a:ext cx="8808118" cy="1143000"/>
          </a:xfrm>
        </p:spPr>
        <p:txBody>
          <a:bodyPr/>
          <a:lstStyle/>
          <a:p>
            <a:br>
              <a:rPr lang="en-AU" b="1" dirty="0"/>
            </a:br>
            <a:r>
              <a:rPr lang="en-AU" sz="2800" b="1" i="1" dirty="0">
                <a:solidFill>
                  <a:schemeClr val="accent4">
                    <a:lumMod val="75000"/>
                  </a:schemeClr>
                </a:solidFill>
              </a:rPr>
              <a:t>Family Law Amendment (Information Sharing) Act 2023</a:t>
            </a:r>
            <a:br>
              <a:rPr lang="en-AU" sz="3200" b="1" dirty="0">
                <a:solidFill>
                  <a:schemeClr val="accent4">
                    <a:lumMod val="75000"/>
                  </a:schemeClr>
                </a:solidFill>
              </a:rPr>
            </a:br>
            <a:br>
              <a:rPr lang="en-AU" b="1" dirty="0"/>
            </a:b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1D14F-E628-41CD-ADF9-96BF359F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00420" y="646889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7567CECA-0681-44D7-90F0-86B5A9A12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996090"/>
              </p:ext>
            </p:extLst>
          </p:nvPr>
        </p:nvGraphicFramePr>
        <p:xfrm>
          <a:off x="59929" y="2132856"/>
          <a:ext cx="9024142" cy="4180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42AE3A4-8F5E-4C19-85E1-F9A46A479259}"/>
              </a:ext>
            </a:extLst>
          </p:cNvPr>
          <p:cNvSpPr/>
          <p:nvPr/>
        </p:nvSpPr>
        <p:spPr>
          <a:xfrm>
            <a:off x="3682181" y="2729838"/>
            <a:ext cx="1779638" cy="62524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- Order for particulars</a:t>
            </a:r>
          </a:p>
          <a:p>
            <a:pPr algn="ctr"/>
            <a:r>
              <a:rPr lang="en-AU" dirty="0">
                <a:solidFill>
                  <a:schemeClr val="tx1"/>
                </a:solidFill>
              </a:rPr>
              <a:t>- Order for information or documents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88FF5EB-46CE-4BFD-A4FA-04B675B6CF3D}"/>
              </a:ext>
            </a:extLst>
          </p:cNvPr>
          <p:cNvSpPr/>
          <p:nvPr/>
        </p:nvSpPr>
        <p:spPr>
          <a:xfrm>
            <a:off x="3849328" y="4998273"/>
            <a:ext cx="1612491" cy="93406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Particulars, information, documents</a:t>
            </a:r>
          </a:p>
        </p:txBody>
      </p:sp>
    </p:spTree>
    <p:extLst>
      <p:ext uri="{BB962C8B-B14F-4D97-AF65-F5344CB8AC3E}">
        <p14:creationId xmlns:p14="http://schemas.microsoft.com/office/powerpoint/2010/main" val="2461480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: Australian Government, Attorney-General's Department.">
            <a:extLst>
              <a:ext uri="{FF2B5EF4-FFF2-40B4-BE49-F238E27FC236}">
                <a16:creationId xmlns:a16="http://schemas.microsoft.com/office/drawing/2014/main" id="{8A6EECF2-6D6E-470F-95F6-D7EB65F2CC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7" name="Picture 3" descr="www.ag.gov.au">
            <a:extLst>
              <a:ext uri="{FF2B5EF4-FFF2-40B4-BE49-F238E27FC236}">
                <a16:creationId xmlns:a16="http://schemas.microsoft.com/office/drawing/2014/main" id="{A2551FAA-6C18-4877-AAF4-A6948A1CE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83B5BF-20CE-4B9C-BCAA-34486125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3208"/>
            <a:ext cx="8229600" cy="1143000"/>
          </a:xfrm>
        </p:spPr>
        <p:txBody>
          <a:bodyPr/>
          <a:lstStyle/>
          <a:p>
            <a:br>
              <a:rPr lang="en-AU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Questions for the Panels?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3A0B1-BAD2-438E-BC0B-7D8AC3829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en-AU" sz="2600" b="1" dirty="0"/>
              <a:t>Panel sessions: </a:t>
            </a:r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r>
              <a:rPr lang="en-AU" sz="2000" b="1" dirty="0"/>
              <a:t>10 April 2024 </a:t>
            </a:r>
            <a:r>
              <a:rPr lang="en-AU" sz="2000" dirty="0"/>
              <a:t>– Legal practice implications</a:t>
            </a:r>
          </a:p>
          <a:p>
            <a:pPr marL="0" indent="0">
              <a:buNone/>
            </a:pPr>
            <a:r>
              <a:rPr lang="en-AU" sz="2000" b="1" dirty="0"/>
              <a:t>17 April 2024 </a:t>
            </a:r>
            <a:r>
              <a:rPr lang="en-AU" sz="2000" dirty="0"/>
              <a:t>– Implications for family dispute resolution practitioners and mediators</a:t>
            </a:r>
          </a:p>
          <a:p>
            <a:pPr marL="0" indent="0">
              <a:buNone/>
            </a:pPr>
            <a:r>
              <a:rPr lang="en-AU" sz="2000" b="1" dirty="0"/>
              <a:t>29 April 2024 </a:t>
            </a:r>
            <a:r>
              <a:rPr lang="en-AU" sz="2000" dirty="0"/>
              <a:t>– Changes for Aboriginal and Torres Strait Islander children</a:t>
            </a:r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r>
              <a:rPr lang="en-AU" sz="2400" dirty="0"/>
              <a:t>Questions to:  </a:t>
            </a:r>
            <a:r>
              <a:rPr lang="en-AU" u="sng" dirty="0">
                <a:hlinkClick r:id="rId4"/>
              </a:rPr>
              <a:t>CQFLPN1@catholiccarecq.com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1D14F-E628-41CD-ADF9-96BF359F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00420" y="646889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8320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: Australian Government, Attorney-General's Department.">
            <a:extLst>
              <a:ext uri="{FF2B5EF4-FFF2-40B4-BE49-F238E27FC236}">
                <a16:creationId xmlns:a16="http://schemas.microsoft.com/office/drawing/2014/main" id="{ED9DCEB3-CAD1-4E72-B658-E1F8819684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9" name="Picture 3" descr="www.ag.gov.au">
            <a:extLst>
              <a:ext uri="{FF2B5EF4-FFF2-40B4-BE49-F238E27FC236}">
                <a16:creationId xmlns:a16="http://schemas.microsoft.com/office/drawing/2014/main" id="{E01678A9-1BF1-468B-BF0A-AD25ACA8C3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B28D83-2DA8-400C-A465-997805701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256" y="1283208"/>
            <a:ext cx="8229600" cy="1143000"/>
          </a:xfrm>
        </p:spPr>
        <p:txBody>
          <a:bodyPr/>
          <a:lstStyle/>
          <a:p>
            <a:r>
              <a:rPr lang="en-AU" sz="3200" b="1" dirty="0">
                <a:solidFill>
                  <a:schemeClr val="accent4">
                    <a:lumMod val="75000"/>
                  </a:schemeClr>
                </a:solidFill>
              </a:rPr>
              <a:t>Further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61C1B-401E-4516-82AF-0DA7EA190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144" y="1589970"/>
            <a:ext cx="8229600" cy="2188840"/>
          </a:xfrm>
        </p:spPr>
        <p:txBody>
          <a:bodyPr/>
          <a:lstStyle/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www.ag.gov.au/families-and-marriage/families/children-and-family-law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570371-D59D-4CA7-ABD7-0FB904298B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08" y="3557890"/>
            <a:ext cx="4572000" cy="23888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6E372D-63C7-464E-9762-E0066963FE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056" y="3560410"/>
            <a:ext cx="4572000" cy="238887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35BA1-B23C-42C8-931F-E7478298E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01484" y="646889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140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C153E826-5E18-4CC5-B65F-3F577A880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AEA53439-3276-44DC-AFBD-1B0B5866FB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369A87-E08F-4E6A-B107-A9E3CB5E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88560"/>
            <a:ext cx="8229600" cy="1143000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Parenting framework: important amendments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9DC02A5-4853-465A-B7EA-CB3B4945F7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946804"/>
              </p:ext>
            </p:extLst>
          </p:nvPr>
        </p:nvGraphicFramePr>
        <p:xfrm>
          <a:off x="457200" y="2204864"/>
          <a:ext cx="8229600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A50B9-489D-49D3-AD74-823C66FB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487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C153E826-5E18-4CC5-B65F-3F577A880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AEA53439-3276-44DC-AFBD-1B0B5866FB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369A87-E08F-4E6A-B107-A9E3CB5E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88560"/>
            <a:ext cx="8229600" cy="1143000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Part VII –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24D8-0FA7-441E-B17F-A7401DAE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en-AU" sz="2200" b="1" dirty="0"/>
          </a:p>
          <a:p>
            <a:r>
              <a:rPr lang="en-AU" sz="2600" dirty="0">
                <a:latin typeface="+mj-lt"/>
              </a:rPr>
              <a:t>ensure that the best interests of children are met, including by ensuring their safety</a:t>
            </a:r>
          </a:p>
          <a:p>
            <a:r>
              <a:rPr lang="en-AU" sz="2600" dirty="0">
                <a:latin typeface="+mj-lt"/>
              </a:rPr>
              <a:t>give effect to the Convention on the Rights of the Child done at New York on 20 November 1989.</a:t>
            </a:r>
          </a:p>
          <a:p>
            <a:pPr marL="0" indent="0">
              <a:buNone/>
            </a:pPr>
            <a:endParaRPr lang="en-AU" dirty="0">
              <a:latin typeface="+mj-lt"/>
            </a:endParaRPr>
          </a:p>
          <a:p>
            <a:pPr marL="0" indent="0">
              <a:buNone/>
            </a:pPr>
            <a:endParaRPr lang="en-AU" dirty="0">
              <a:latin typeface="+mj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A50B9-489D-49D3-AD74-823C66FB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348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2EF2F4CC-BA6D-4146-9DE7-EA1AF9B031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6" name="Picture 3" descr="www.ag.gov.au">
            <a:extLst>
              <a:ext uri="{FF2B5EF4-FFF2-40B4-BE49-F238E27FC236}">
                <a16:creationId xmlns:a16="http://schemas.microsoft.com/office/drawing/2014/main" id="{19001CFB-962F-4166-971F-31C9C11887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B995C-674B-45A5-B648-35D25F119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4729"/>
            <a:ext cx="8229600" cy="1511137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Factor 1: Safety</a:t>
            </a:r>
            <a:br>
              <a:rPr lang="en-AU" dirty="0"/>
            </a:br>
            <a:r>
              <a:rPr lang="en-AU" sz="1800" dirty="0"/>
              <a:t>When determining the parenting arrangement in the best interest of the child, the court must now consider the revised factors in 60CC(2):</a:t>
            </a:r>
            <a:br>
              <a:rPr lang="en-AU" sz="1800" dirty="0"/>
            </a:br>
            <a:endParaRPr lang="en-AU" sz="18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360FE0-ECE9-4B1F-9BDE-B919C7B903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487858"/>
              </p:ext>
            </p:extLst>
          </p:nvPr>
        </p:nvGraphicFramePr>
        <p:xfrm>
          <a:off x="1115616" y="2492896"/>
          <a:ext cx="6768752" cy="3938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9E7AE8-8EA3-4C09-A343-2DD1659B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2711" y="6479322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F1F68764-F4FC-4AAE-BEFD-57C7A5FABB33}"/>
              </a:ext>
            </a:extLst>
          </p:cNvPr>
          <p:cNvSpPr/>
          <p:nvPr/>
        </p:nvSpPr>
        <p:spPr>
          <a:xfrm>
            <a:off x="4319972" y="4293096"/>
            <a:ext cx="360040" cy="615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8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2EF2F4CC-BA6D-4146-9DE7-EA1AF9B031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6" name="Picture 3" descr="www.ag.gov.au">
            <a:extLst>
              <a:ext uri="{FF2B5EF4-FFF2-40B4-BE49-F238E27FC236}">
                <a16:creationId xmlns:a16="http://schemas.microsoft.com/office/drawing/2014/main" id="{19001CFB-962F-4166-971F-31C9C11887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B995C-674B-45A5-B648-35D25F119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4729"/>
            <a:ext cx="8229600" cy="1511137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Factor 2: Views of the child</a:t>
            </a:r>
            <a:br>
              <a:rPr lang="en-AU" dirty="0"/>
            </a:br>
            <a:r>
              <a:rPr lang="en-AU" sz="1800" dirty="0"/>
              <a:t>When determining the parenting arrangement in the best interest of the child, the court must now consider the revised factors in 60CC(2):</a:t>
            </a:r>
            <a:br>
              <a:rPr lang="en-AU" sz="1800" dirty="0"/>
            </a:br>
            <a:endParaRPr lang="en-AU" sz="18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360FE0-ECE9-4B1F-9BDE-B919C7B903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136852"/>
              </p:ext>
            </p:extLst>
          </p:nvPr>
        </p:nvGraphicFramePr>
        <p:xfrm>
          <a:off x="683568" y="2846132"/>
          <a:ext cx="7560840" cy="2566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9E7AE8-8EA3-4C09-A343-2DD1659B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2711" y="6479322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203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2EF2F4CC-BA6D-4146-9DE7-EA1AF9B031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6" name="Picture 3" descr="www.ag.gov.au">
            <a:extLst>
              <a:ext uri="{FF2B5EF4-FFF2-40B4-BE49-F238E27FC236}">
                <a16:creationId xmlns:a16="http://schemas.microsoft.com/office/drawing/2014/main" id="{19001CFB-962F-4166-971F-31C9C11887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B995C-674B-45A5-B648-35D25F119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4729"/>
            <a:ext cx="8229600" cy="1511137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Factor 3: The child’s needs</a:t>
            </a:r>
            <a:br>
              <a:rPr lang="en-AU" dirty="0"/>
            </a:br>
            <a:r>
              <a:rPr lang="en-AU" sz="1800" dirty="0"/>
              <a:t>When determining the parenting arrangement in the best interest of the child, the court must now consider the revised factors in 60CC(2):</a:t>
            </a:r>
            <a:br>
              <a:rPr lang="en-AU" sz="1800" dirty="0"/>
            </a:br>
            <a:endParaRPr lang="en-AU" sz="18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360FE0-ECE9-4B1F-9BDE-B919C7B903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498198"/>
              </p:ext>
            </p:extLst>
          </p:nvPr>
        </p:nvGraphicFramePr>
        <p:xfrm>
          <a:off x="827584" y="2992685"/>
          <a:ext cx="7632848" cy="2570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9E7AE8-8EA3-4C09-A343-2DD1659B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2711" y="6479322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223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: Australian Government, Attorney-General's Department.">
            <a:extLst>
              <a:ext uri="{FF2B5EF4-FFF2-40B4-BE49-F238E27FC236}">
                <a16:creationId xmlns:a16="http://schemas.microsoft.com/office/drawing/2014/main" id="{8A6EECF2-6D6E-470F-95F6-D7EB65F2CC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7" name="Picture 3" descr="www.ag.gov.au">
            <a:extLst>
              <a:ext uri="{FF2B5EF4-FFF2-40B4-BE49-F238E27FC236}">
                <a16:creationId xmlns:a16="http://schemas.microsoft.com/office/drawing/2014/main" id="{A2551FAA-6C18-4877-AAF4-A6948A1CE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3A0B1-BAD2-438E-BC0B-7D8AC3829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endParaRPr lang="en-AU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1D14F-E628-41CD-ADF9-96BF359F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00420" y="646889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8473563-0D32-49D5-9E4A-DDF5736688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8413500"/>
              </p:ext>
            </p:extLst>
          </p:nvPr>
        </p:nvGraphicFramePr>
        <p:xfrm>
          <a:off x="755576" y="2566416"/>
          <a:ext cx="770485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F3679011-45B7-4423-956A-18F871A16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4729"/>
            <a:ext cx="8229600" cy="1511137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Factor 4: Capacity of those with parental responsibility</a:t>
            </a:r>
            <a:br>
              <a:rPr lang="en-AU" dirty="0"/>
            </a:br>
            <a:r>
              <a:rPr lang="en-AU" sz="1800" dirty="0"/>
              <a:t>When determining the parenting arrangement in the best interest of the child, the court must now consider the revised factors in 60CC(2):</a:t>
            </a:r>
            <a:br>
              <a:rPr lang="en-AU" sz="1800" dirty="0"/>
            </a:b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34126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: Australian Government, Attorney-General's Department.">
            <a:extLst>
              <a:ext uri="{FF2B5EF4-FFF2-40B4-BE49-F238E27FC236}">
                <a16:creationId xmlns:a16="http://schemas.microsoft.com/office/drawing/2014/main" id="{8A6EECF2-6D6E-470F-95F6-D7EB65F2CC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7" name="Picture 3" descr="www.ag.gov.au">
            <a:extLst>
              <a:ext uri="{FF2B5EF4-FFF2-40B4-BE49-F238E27FC236}">
                <a16:creationId xmlns:a16="http://schemas.microsoft.com/office/drawing/2014/main" id="{A2551FAA-6C18-4877-AAF4-A6948A1CE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3A0B1-BAD2-438E-BC0B-7D8AC3829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endParaRPr lang="en-AU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1D14F-E628-41CD-ADF9-96BF359F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00420" y="646889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8473563-0D32-49D5-9E4A-DDF5736688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713682"/>
              </p:ext>
            </p:extLst>
          </p:nvPr>
        </p:nvGraphicFramePr>
        <p:xfrm>
          <a:off x="2219908" y="2720468"/>
          <a:ext cx="470418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DB15A165-2B35-49E3-B126-368CCCA6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4729"/>
            <a:ext cx="8229600" cy="1511137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Factor 5: Benefit of relationship with parents</a:t>
            </a:r>
            <a:br>
              <a:rPr lang="en-AU" dirty="0"/>
            </a:br>
            <a:r>
              <a:rPr lang="en-AU" sz="1800" dirty="0"/>
              <a:t>When determining the parenting arrangement in the best interest of the child, the court must now consider the revised factors in 60CC(2):</a:t>
            </a:r>
            <a:br>
              <a:rPr lang="en-AU" sz="1800" dirty="0"/>
            </a:b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436944754"/>
      </p:ext>
    </p:extLst>
  </p:cSld>
  <p:clrMapOvr>
    <a:masterClrMapping/>
  </p:clrMapOvr>
</p:sld>
</file>

<file path=ppt/theme/theme1.xml><?xml version="1.0" encoding="utf-8"?>
<a:theme xmlns:a="http://schemas.openxmlformats.org/drawingml/2006/main" name="AGD PowerPoint Presentation Template PL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GD standard document" ma:contentTypeID="0x010100AFB54AE2FFB7AF408B7756CD373CF197001320AC9382E3C646B11655637227D64F" ma:contentTypeVersion="59" ma:contentTypeDescription="This is the configured document type for creation of all AGD document level content types" ma:contentTypeScope="" ma:versionID="e35920e52896c4d8a8bcb19717196e91">
  <xsd:schema xmlns:xsd="http://www.w3.org/2001/XMLSchema" xmlns:xs="http://www.w3.org/2001/XMLSchema" xmlns:p="http://schemas.microsoft.com/office/2006/metadata/properties" xmlns:ns1="http://schemas.microsoft.com/sharepoint/v3" xmlns:ns2="4f0e3ebe-c64f-4ffc-92d1-60196c9274b5" xmlns:ns3="6b42b109-1ac5-4733-bb0b-b82b76079e3f" xmlns:ns4="938d80d1-dd26-414d-85d8-b25d0f4d0023" xmlns:ns5="4db7c3dc-41d1-4412-a562-51202f6d3f7b" targetNamespace="http://schemas.microsoft.com/office/2006/metadata/properties" ma:root="true" ma:fieldsID="fc6668278afed11bf8bc21f5e38af388" ns1:_="" ns2:_="" ns3:_="" ns4:_="" ns5:_="">
    <xsd:import namespace="http://schemas.microsoft.com/sharepoint/v3"/>
    <xsd:import namespace="4f0e3ebe-c64f-4ffc-92d1-60196c9274b5"/>
    <xsd:import namespace="6b42b109-1ac5-4733-bb0b-b82b76079e3f"/>
    <xsd:import namespace="938d80d1-dd26-414d-85d8-b25d0f4d0023"/>
    <xsd:import namespace="4db7c3dc-41d1-4412-a562-51202f6d3f7b"/>
    <xsd:element name="properties">
      <xsd:complexType>
        <xsd:sequence>
          <xsd:element name="documentManagement">
            <xsd:complexType>
              <xsd:all>
                <xsd:element ref="ns2:Function"/>
                <xsd:element ref="ns3:TaxCatchAll" minOccurs="0"/>
                <xsd:element ref="ns1:_dlc_Exempt" minOccurs="0"/>
                <xsd:element ref="ns3:File_x0020_Classification" minOccurs="0"/>
                <xsd:element ref="ns4:_dlc_DocId" minOccurs="0"/>
                <xsd:element ref="ns4:_dlc_DocIdUrl" minOccurs="0"/>
                <xsd:element ref="ns4:_dlc_DocIdPersistId" minOccurs="0"/>
                <xsd:element ref="ns3:TaxCatchAllLabel" minOccurs="0"/>
                <xsd:element ref="ns4:SharedWithUsers" minOccurs="0"/>
                <xsd:element ref="ns5:Template_x0020_Owner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6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e3ebe-c64f-4ffc-92d1-60196c9274b5" elementFormDefault="qualified">
    <xsd:import namespace="http://schemas.microsoft.com/office/2006/documentManagement/types"/>
    <xsd:import namespace="http://schemas.microsoft.com/office/infopath/2007/PartnerControls"/>
    <xsd:element name="Function" ma:index="2" ma:displayName="Function" ma:format="Dropdown" ma:internalName="Function">
      <xsd:simpleType>
        <xsd:union memberTypes="dms:Text">
          <xsd:simpleType>
            <xsd:restriction base="dms:Choice">
              <xsd:enumeration value="Briefing"/>
              <xsd:enumeration value="Fax"/>
              <xsd:enumeration value="File note"/>
              <xsd:enumeration value="General"/>
              <xsd:enumeration value="Legislation"/>
              <xsd:enumeration value="Letter"/>
              <xsd:enumeration value="Media Release"/>
              <xsd:enumeration value="Ministerial"/>
              <xsd:enumeration value="Minute"/>
              <xsd:enumeration value="Name Plate"/>
              <xsd:enumeration value="Paper"/>
              <xsd:enumeration value="Presentation"/>
              <xsd:enumeration value="Question"/>
              <xsd:enumeration value="Report"/>
              <xsd:enumeration value="Speech"/>
              <xsd:enumeration value="Stationery"/>
              <xsd:enumeration value="Submission"/>
              <xsd:enumeration value="Talking Point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42b109-1ac5-4733-bb0b-b82b76079e3f" elementFormDefault="qualified">
    <xsd:import namespace="http://schemas.microsoft.com/office/2006/documentManagement/types"/>
    <xsd:import namespace="http://schemas.microsoft.com/office/infopath/2007/PartnerControls"/>
    <xsd:element name="TaxCatchAll" ma:index="5" nillable="true" ma:displayName="Taxonomy Catch All Column" ma:hidden="true" ma:list="{23690b91-78f9-4052-84cb-27c52849c8f7}" ma:internalName="TaxCatchAll" ma:showField="CatchAllData" ma:web="938d80d1-dd26-414d-85d8-b25d0f4d00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ile_x0020_Classification" ma:index="7" nillable="true" ma:displayName="File Classification" ma:description="Security Classification for Files (Document Sets) within SharePoint. This is a departmental mandatory field." ma:format="Dropdown" ma:hidden="true" ma:internalName="File_x0020_Classification" ma:readOnly="false">
      <xsd:simpleType>
        <xsd:restriction base="dms:Choice">
          <xsd:enumeration value="Unclassified"/>
          <xsd:enumeration value="Protected"/>
        </xsd:restriction>
      </xsd:simpleType>
    </xsd:element>
    <xsd:element name="TaxCatchAllLabel" ma:index="11" nillable="true" ma:displayName="Taxonomy Catch All Column1" ma:hidden="true" ma:list="{23690b91-78f9-4052-84cb-27c52849c8f7}" ma:internalName="TaxCatchAllLabel" ma:readOnly="true" ma:showField="CatchAllDataLabel" ma:web="938d80d1-dd26-414d-85d8-b25d0f4d00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d80d1-dd26-414d-85d8-b25d0f4d002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7c3dc-41d1-4412-a562-51202f6d3f7b" elementFormDefault="qualified">
    <xsd:import namespace="http://schemas.microsoft.com/office/2006/documentManagement/types"/>
    <xsd:import namespace="http://schemas.microsoft.com/office/infopath/2007/PartnerControls"/>
    <xsd:element name="Template_x0020_Owner" ma:index="17" nillable="true" ma:displayName="Template Owner" ma:list="{2f853fbb-587c-49f0-97c9-4fbaa8a9385c}" ma:internalName="Template_x0020_Owner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unction xmlns="4f0e3ebe-c64f-4ffc-92d1-60196c9274b5">Presentation</Function>
    <File_x0020_Classification xmlns="6b42b109-1ac5-4733-bb0b-b82b76079e3f" xsi:nil="true"/>
    <_dlc_DocId xmlns="938d80d1-dd26-414d-85d8-b25d0f4d0023">7DXNPFMSTJEP-80-230</_dlc_DocId>
    <TaxCatchAll xmlns="6b42b109-1ac5-4733-bb0b-b82b76079e3f">
      <Value>59</Value>
    </TaxCatchAll>
    <_dlc_DocIdUrl xmlns="938d80d1-dd26-414d-85d8-b25d0f4d0023">
      <Url>http://applications.agdnet.ag.gov.au/_layouts/DocIdRedir.aspx?ID=7DXNPFMSTJEP-80-230</Url>
      <Description>7DXNPFMSTJEP-80-230</Description>
    </_dlc_DocIdUrl>
    <Template_x0020_Owner xmlns="4db7c3dc-41d1-4412-a562-51202f6d3f7b">1</Template_x0020_Owner>
    <SharedWithUsers xmlns="938d80d1-dd26-414d-85d8-b25d0f4d0023">
      <UserInfo>
        <DisplayName>Seddiqi, Sonesh</DisplayName>
        <AccountId>7540</AccountId>
        <AccountType/>
      </UserInfo>
      <UserInfo>
        <DisplayName>Comensoli, Laura</DisplayName>
        <AccountId>7541</AccountId>
        <AccountType/>
      </UserInfo>
    </SharedWithUsers>
  </documentManagement>
</p:properties>
</file>

<file path=customXml/item4.xml><?xml version="1.0" encoding="utf-8"?>
<?mso-contentType ?>
<p:Policy xmlns:p="office.server.policy" id="" local="true">
  <p:Name>AGD standard document</p:Name>
  <p:Description>This is the template for use in the creation of all AGD document content types</p:Description>
  <p:Statement/>
  <p:PolicyItems>
    <p:PolicyItem featureId="Microsoft.Office.RecordsManagement.PolicyFeatures.PolicyAudit" staticId="0x010100AFB54AE2FFB7AF408B7756CD373CF197|8138272" UniqueId="e7e801f8-3906-4dbd-b968-f95fe503f189">
      <p:Name>Auditing</p:Name>
      <p:Description>Audits user actions on documents and list items to the Audit Log.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5.xml><?xml version="1.0" encoding="utf-8"?>
<?mso-contentType ?>
<SharedContentType xmlns="Microsoft.SharePoint.Taxonomy.ContentTypeSync" SourceId="e339f249-2a4e-491e-850f-2386a2ca010f" ContentTypeId="0x010100AFB54AE2FFB7AF408B7756CD373CF197" PreviousValue="false"/>
</file>

<file path=customXml/item6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Assembly>Microsoft.Office.Policy, Version=14.0.0.0, Culture=neutral, PublicKeyToken=71e9bce111e9429c</Assembly>
    <Class>Microsoft.Office.RecordsManagement.Internal.AuditHandler</Class>
    <Data/>
    <Filter/>
  </Receiver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21/12/2011 12:30:29 AM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21/12/2011 12:30:29 AM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21/12/2011 12:30:29 AM</Data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B5D906F-1769-4772-B868-51B0FA295C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BD28F2-4AE5-49F7-A710-DBF794DF61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0e3ebe-c64f-4ffc-92d1-60196c9274b5"/>
    <ds:schemaRef ds:uri="6b42b109-1ac5-4733-bb0b-b82b76079e3f"/>
    <ds:schemaRef ds:uri="938d80d1-dd26-414d-85d8-b25d0f4d0023"/>
    <ds:schemaRef ds:uri="4db7c3dc-41d1-4412-a562-51202f6d3f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556713-74C6-460F-8568-AE6C5F211E54}">
  <ds:schemaRefs>
    <ds:schemaRef ds:uri="http://purl.org/dc/terms/"/>
    <ds:schemaRef ds:uri="6b42b109-1ac5-4733-bb0b-b82b76079e3f"/>
    <ds:schemaRef ds:uri="http://schemas.microsoft.com/office/2006/metadata/properties"/>
    <ds:schemaRef ds:uri="http://schemas.microsoft.com/office/2006/documentManagement/types"/>
    <ds:schemaRef ds:uri="4f0e3ebe-c64f-4ffc-92d1-60196c9274b5"/>
    <ds:schemaRef ds:uri="http://purl.org/dc/elements/1.1/"/>
    <ds:schemaRef ds:uri="4db7c3dc-41d1-4412-a562-51202f6d3f7b"/>
    <ds:schemaRef ds:uri="http://schemas.microsoft.com/sharepoint/v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38d80d1-dd26-414d-85d8-b25d0f4d0023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BE1A568-9725-4806-A78A-8FB5399BB6C4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B5D07DCC-4385-4227-909A-2982F61DB657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C1EBA411-D30A-4818-BCE2-86DDB8F71A5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2401</TotalTime>
  <Words>1940</Words>
  <Application>Microsoft Office PowerPoint</Application>
  <PresentationFormat>On-screen Show (4:3)</PresentationFormat>
  <Paragraphs>178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AGD PowerPoint Presentation Template PLUM</vt:lpstr>
      <vt:lpstr>Family Law Amendment Act 2023: Family Law Pathways Network Webinar Series 2024 </vt:lpstr>
      <vt:lpstr> Countdown to commencement </vt:lpstr>
      <vt:lpstr>Parenting framework: important amendments</vt:lpstr>
      <vt:lpstr>Part VII – Objects</vt:lpstr>
      <vt:lpstr>Factor 1: Safety When determining the parenting arrangement in the best interest of the child, the court must now consider the revised factors in 60CC(2): </vt:lpstr>
      <vt:lpstr>Factor 2: Views of the child When determining the parenting arrangement in the best interest of the child, the court must now consider the revised factors in 60CC(2): </vt:lpstr>
      <vt:lpstr>Factor 3: The child’s needs When determining the parenting arrangement in the best interest of the child, the court must now consider the revised factors in 60CC(2): </vt:lpstr>
      <vt:lpstr>Factor 4: Capacity of those with parental responsibility When determining the parenting arrangement in the best interest of the child, the court must now consider the revised factors in 60CC(2): </vt:lpstr>
      <vt:lpstr>Factor 5: Benefit of relationship with parents When determining the parenting arrangement in the best interest of the child, the court must now consider the revised factors in 60CC(2): </vt:lpstr>
      <vt:lpstr>Factor 6: Anything else relevant When determining the parenting arrangement in the best interest of the child, the court must now consider the revised factors in 60CC(2): </vt:lpstr>
      <vt:lpstr>Subsection 60CC(3) – Rights of Aboriginal and Torres Strait Islander children to enjoy their culture</vt:lpstr>
      <vt:lpstr>New definitions – ‘member of the family’ and ‘relative’</vt:lpstr>
      <vt:lpstr>Parental responsibility</vt:lpstr>
      <vt:lpstr>Decision-making on ‘major long-term issues’</vt:lpstr>
      <vt:lpstr>In the absence of court orders…</vt:lpstr>
      <vt:lpstr> Removal of mandatory consideration of certain time arrangements </vt:lpstr>
      <vt:lpstr>Changes to adviser’s obligations</vt:lpstr>
      <vt:lpstr> Reconsideration of final parenting orders </vt:lpstr>
      <vt:lpstr> Enforcement of child-related orders  </vt:lpstr>
      <vt:lpstr> Requirements for Independent Children’s Lawyers </vt:lpstr>
      <vt:lpstr> Requirements for Independent Children’s Lawyers                                 - Exceptions to requirements -  </vt:lpstr>
      <vt:lpstr> Overarching purpose of family law practice and procedure </vt:lpstr>
      <vt:lpstr> Harmful proceedings orders </vt:lpstr>
      <vt:lpstr> Communications of family law proceedings </vt:lpstr>
      <vt:lpstr> Additional matters </vt:lpstr>
      <vt:lpstr> Family Law Amendment (Information Sharing) Act 2023  </vt:lpstr>
      <vt:lpstr> Questions for the Panels? </vt:lpstr>
      <vt:lpstr>Further resources</vt:lpstr>
    </vt:vector>
  </TitlesOfParts>
  <Company>Australian Attorney General's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gaycke</dc:creator>
  <cp:lastModifiedBy>Michelle Suhr</cp:lastModifiedBy>
  <cp:revision>165</cp:revision>
  <cp:lastPrinted>2024-03-25T00:10:44Z</cp:lastPrinted>
  <dcterms:created xsi:type="dcterms:W3CDTF">2015-07-02T01:49:27Z</dcterms:created>
  <dcterms:modified xsi:type="dcterms:W3CDTF">2024-03-25T03:48:27Z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034cfd75-87d4-4f89-8010-630dea2969c2</vt:lpwstr>
  </property>
  <property fmtid="{D5CDD505-2E9C-101B-9397-08002B2CF9AE}" pid="3" name="Owner">
    <vt:lpwstr>59;#Attorney-General's Department|c281c3f2-80ff-44a1-b91f-c6c543d93cc6</vt:lpwstr>
  </property>
  <property fmtid="{D5CDD505-2E9C-101B-9397-08002B2CF9AE}" pid="4" name="ContentTypeId">
    <vt:lpwstr>0x010100AFB54AE2FFB7AF408B7756CD373CF197001320AC9382E3C646B11655637227D64F</vt:lpwstr>
  </property>
  <property fmtid="{D5CDD505-2E9C-101B-9397-08002B2CF9AE}" pid="5" name="lf240a0170264e5ca0a4ac4df6a4adf7">
    <vt:lpwstr>Attorney-General's Department|c281c3f2-80ff-44a1-b91f-c6c543d93cc6</vt:lpwstr>
  </property>
</Properties>
</file>