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5"/>
  </p:notesMasterIdLst>
  <p:sldIdLst>
    <p:sldId id="256" r:id="rId8"/>
    <p:sldId id="283" r:id="rId9"/>
    <p:sldId id="296" r:id="rId10"/>
    <p:sldId id="304" r:id="rId11"/>
    <p:sldId id="305" r:id="rId12"/>
    <p:sldId id="307" r:id="rId13"/>
    <p:sldId id="308" r:id="rId14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thian, Jessica" initials="LJ" lastIdx="0" clrIdx="0">
    <p:extLst>
      <p:ext uri="{19B8F6BF-5375-455C-9EA6-DF929625EA0E}">
        <p15:presenceInfo xmlns:p15="http://schemas.microsoft.com/office/powerpoint/2012/main" userId="Lothian, Jessica" providerId="None"/>
      </p:ext>
    </p:extLst>
  </p:cmAuthor>
  <p:cmAuthor id="2" name="Perkov, Laura" initials="PL" lastIdx="2" clrIdx="1">
    <p:extLst>
      <p:ext uri="{19B8F6BF-5375-455C-9EA6-DF929625EA0E}">
        <p15:presenceInfo xmlns:p15="http://schemas.microsoft.com/office/powerpoint/2012/main" userId="Perkov, Lau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C80EA-0391-4D89-A82B-5627FDBD5871}" type="datetimeFigureOut">
              <a:rPr lang="en-AU" smtClean="0"/>
              <a:t>19/04/2024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2ABF4-DA9B-415C-82DD-29E42A05A9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933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E3980-09A4-4071-A724-7CC4755C7258}" type="datetime1">
              <a:rPr lang="en-AU" smtClean="0"/>
              <a:t>19/04/2024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0013F-EAF9-4623-A17C-ACF69AE9504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69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E9F60-4EBF-4FC8-A0ED-72431CFF448E}" type="datetime1">
              <a:rPr lang="en-AU" smtClean="0"/>
              <a:t>19/04/2024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BF5E-1A97-4379-8D6B-E5518D350F8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90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5C40B-73FB-405F-BE6C-6229B0A8506E}" type="datetime1">
              <a:rPr lang="en-AU" smtClean="0"/>
              <a:t>19/04/2024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B21A-DFCF-407C-A5B3-A18E635F48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41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D3EEE-2993-47E4-A20A-9E4F38D79BBC}" type="datetime1">
              <a:rPr lang="en-AU" smtClean="0"/>
              <a:t>19/04/2024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E448B-0994-4A2D-9512-E42F2502CD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93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CAA37-0BF6-49DB-A050-83080A35314C}" type="datetime1">
              <a:rPr lang="en-AU" smtClean="0"/>
              <a:t>19/04/2024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2A32-C219-4403-9B3F-F385674A172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00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4A4B-8894-441F-B3FE-24796FBC2E66}" type="datetime1">
              <a:rPr lang="en-AU" smtClean="0"/>
              <a:t>19/04/2024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959C-D7D9-4F2C-B689-34DC8CBE31F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970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7989-7CB4-4A7B-BA70-99139713E17C}" type="datetime1">
              <a:rPr lang="en-AU" smtClean="0"/>
              <a:t>19/04/2024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895D-7A38-4046-A885-5312B0028D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225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9569-1719-4D27-B7A1-55EBF1C24EBA}" type="datetime1">
              <a:rPr lang="en-AU" smtClean="0"/>
              <a:t>19/04/2024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FB8C-6B02-492F-AABC-43604984051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03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4542-BDD9-4B0F-9DF8-53C68E9FC2C2}" type="datetime1">
              <a:rPr lang="en-AU" smtClean="0"/>
              <a:t>19/04/2024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E23F-8474-421F-B830-830849D384B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696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4ECF0-972F-47D3-B779-40F55C3E16EF}" type="datetime1">
              <a:rPr lang="en-AU" smtClean="0"/>
              <a:t>19/04/2024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218F2-85EF-464C-A841-E5C25F3C5F2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55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6B57-E09F-4416-B23E-C77567CCE68D}" type="datetime1">
              <a:rPr lang="en-AU" smtClean="0"/>
              <a:t>19/04/2024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1D4E-C24A-435E-8D4F-44CD1CA3366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730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C8A1FE-CB4B-4C09-8315-CD486604F7C1}" type="datetime1">
              <a:rPr lang="en-AU" smtClean="0"/>
              <a:t>19/04/2024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49BB4-F1B0-4DF5-AEBC-2BB8437B53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9552" y="2019758"/>
            <a:ext cx="7846640" cy="186644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AU" altLang="en-US" sz="24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Law Amendment Act 2023 – Webinar 3</a:t>
            </a:r>
            <a:br>
              <a:rPr lang="en-AU" altLang="en-US" sz="32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altLang="en-US" sz="1800" b="1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Law Pathways Network Webinar Series 2024</a:t>
            </a:r>
            <a:br>
              <a:rPr lang="en-AU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alt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Rebecca Mills</a:t>
            </a:r>
          </a:p>
          <a:p>
            <a:r>
              <a:rPr lang="en-AU" alt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Ag/Assistant Secretary</a:t>
            </a:r>
          </a:p>
          <a:p>
            <a:r>
              <a:rPr lang="en-AU" alt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Family Law Branch</a:t>
            </a:r>
          </a:p>
          <a:p>
            <a:endParaRPr lang="en-AU" altLang="en-US" sz="2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Picture 3" descr="Logo: Australian Government, Attorney-General's Department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6" name="Picture 3" descr="www.ag.gov.au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A80848-37F5-4BF9-8E2B-49A07CB67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80528" y="6492875"/>
            <a:ext cx="611088" cy="365125"/>
          </a:xfrm>
        </p:spPr>
        <p:txBody>
          <a:bodyPr/>
          <a:lstStyle/>
          <a:p>
            <a:pPr>
              <a:defRPr/>
            </a:pPr>
            <a:fld id="{2D50013F-EAF9-4623-A17C-ACF69AE9504D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: Australian Government, Attorney-General's Department.">
            <a:extLst>
              <a:ext uri="{FF2B5EF4-FFF2-40B4-BE49-F238E27FC236}">
                <a16:creationId xmlns:a16="http://schemas.microsoft.com/office/drawing/2014/main" id="{8A6EECF2-6D6E-470F-95F6-D7EB65F2CC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7" name="Picture 3" descr="www.ag.gov.au">
            <a:extLst>
              <a:ext uri="{FF2B5EF4-FFF2-40B4-BE49-F238E27FC236}">
                <a16:creationId xmlns:a16="http://schemas.microsoft.com/office/drawing/2014/main" id="{A2551FAA-6C18-4877-AAF4-A6948A1CE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83B5BF-20CE-4B9C-BCAA-34486125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3208"/>
            <a:ext cx="8229600" cy="1143000"/>
          </a:xfrm>
        </p:spPr>
        <p:txBody>
          <a:bodyPr/>
          <a:lstStyle/>
          <a:p>
            <a:br>
              <a:rPr lang="en-AU" b="1" dirty="0"/>
            </a:br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Panellists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3A0B1-BAD2-438E-BC0B-7D8AC3829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endParaRPr lang="en-AU" dirty="0"/>
          </a:p>
          <a:p>
            <a:r>
              <a:rPr lang="en-AU" sz="2000" b="1" dirty="0"/>
              <a:t>Vincent Tan, </a:t>
            </a:r>
            <a:r>
              <a:rPr lang="en-AU" sz="2000" dirty="0"/>
              <a:t>Partner, </a:t>
            </a:r>
            <a:r>
              <a:rPr lang="en-AU" sz="2000" dirty="0" err="1"/>
              <a:t>Clairs</a:t>
            </a:r>
            <a:r>
              <a:rPr lang="en-AU" sz="2000" dirty="0"/>
              <a:t> Keeley Lawyers</a:t>
            </a:r>
          </a:p>
          <a:p>
            <a:r>
              <a:rPr lang="en-AU" sz="2000" b="1" dirty="0" err="1"/>
              <a:t>Erylin</a:t>
            </a:r>
            <a:r>
              <a:rPr lang="en-AU" sz="2000" b="1" dirty="0"/>
              <a:t> Rees</a:t>
            </a:r>
            <a:r>
              <a:rPr lang="en-AU" sz="2000" dirty="0"/>
              <a:t>, Acting Executive Director of Court Children’s Service, Federal Circuit and Family Court of Australia</a:t>
            </a:r>
          </a:p>
          <a:p>
            <a:r>
              <a:rPr lang="en-AU" sz="2000" b="1" dirty="0"/>
              <a:t>Mandy Drommer</a:t>
            </a:r>
            <a:r>
              <a:rPr lang="en-AU" sz="2000" dirty="0"/>
              <a:t>, Senior Manager, Mediation, Relationships Australia Western Australia</a:t>
            </a:r>
          </a:p>
          <a:p>
            <a:r>
              <a:rPr lang="en-AU" sz="2000" b="1" dirty="0"/>
              <a:t>Theresa Clark</a:t>
            </a:r>
            <a:r>
              <a:rPr lang="en-AU" sz="2000" dirty="0"/>
              <a:t>, Practice Leader Post Separation Services, Relationships Australia South Australia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1D14F-E628-41CD-ADF9-96BF359F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700420" y="6468890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91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Changes to general obligations of advisers (section 60D)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4D8-0FA7-441E-B17F-A7401DAE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en-AU" sz="2000" b="1" dirty="0"/>
          </a:p>
          <a:p>
            <a:r>
              <a:rPr lang="en-AU" sz="2000" b="1" dirty="0">
                <a:latin typeface="+mj-lt"/>
              </a:rPr>
              <a:t>Unchanged: </a:t>
            </a:r>
            <a:r>
              <a:rPr lang="en-AU" sz="2000" dirty="0">
                <a:latin typeface="+mj-lt"/>
              </a:rPr>
              <a:t>obligation to inform that children’s best interests are the paramount consideration in parenting arrangements</a:t>
            </a:r>
          </a:p>
          <a:p>
            <a:r>
              <a:rPr lang="en-AU" sz="2000" b="1" dirty="0">
                <a:latin typeface="+mj-lt"/>
              </a:rPr>
              <a:t>Removed</a:t>
            </a:r>
            <a:r>
              <a:rPr lang="en-AU" sz="2000" dirty="0">
                <a:latin typeface="+mj-lt"/>
              </a:rPr>
              <a:t>: no longer an obligation to tell parents that acting in the best interests of children means considering:</a:t>
            </a:r>
          </a:p>
          <a:p>
            <a:pPr lvl="1"/>
            <a:r>
              <a:rPr lang="en-AU" sz="2000" dirty="0">
                <a:latin typeface="+mj-lt"/>
              </a:rPr>
              <a:t>‘meaningful relationship with parents’</a:t>
            </a:r>
          </a:p>
          <a:p>
            <a:pPr lvl="1"/>
            <a:r>
              <a:rPr lang="en-AU" sz="2000" dirty="0">
                <a:latin typeface="+mj-lt"/>
              </a:rPr>
              <a:t>‘child is protected is protected from harm’ (most important)</a:t>
            </a:r>
          </a:p>
          <a:p>
            <a:r>
              <a:rPr lang="en-AU" sz="2000" b="1" dirty="0">
                <a:latin typeface="+mj-lt"/>
              </a:rPr>
              <a:t>New</a:t>
            </a:r>
            <a:r>
              <a:rPr lang="en-AU" sz="2000" dirty="0">
                <a:latin typeface="+mj-lt"/>
              </a:rPr>
              <a:t>: encourage parents to consider all ‘</a:t>
            </a:r>
            <a:r>
              <a:rPr lang="en-AU" sz="2000" b="1" dirty="0">
                <a:latin typeface="+mj-lt"/>
              </a:rPr>
              <a:t>best interests factors</a:t>
            </a:r>
            <a:r>
              <a:rPr lang="en-AU" sz="2000" dirty="0">
                <a:latin typeface="+mj-lt"/>
              </a:rPr>
              <a:t>’ in new subsections 60CC(2) and (3)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93484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510833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Best interests factors – sections 60CC(2) and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4D8-0FA7-441E-B17F-A7401DAE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AU" sz="2000" dirty="0">
                <a:latin typeface="+mj-lt"/>
              </a:rPr>
              <a:t>the </a:t>
            </a:r>
            <a:r>
              <a:rPr lang="en-AU" sz="2000" b="1" dirty="0">
                <a:latin typeface="+mj-lt"/>
              </a:rPr>
              <a:t>safety </a:t>
            </a:r>
            <a:r>
              <a:rPr lang="en-AU" sz="2000" dirty="0">
                <a:latin typeface="+mj-lt"/>
              </a:rPr>
              <a:t>of the child and people who care for the child </a:t>
            </a:r>
          </a:p>
          <a:p>
            <a:r>
              <a:rPr lang="en-AU" sz="2000" dirty="0">
                <a:latin typeface="+mj-lt"/>
              </a:rPr>
              <a:t>the </a:t>
            </a:r>
            <a:r>
              <a:rPr lang="en-AU" sz="2000" b="1" dirty="0">
                <a:latin typeface="+mj-lt"/>
              </a:rPr>
              <a:t>child’s views</a:t>
            </a:r>
          </a:p>
          <a:p>
            <a:r>
              <a:rPr lang="en-AU" sz="2000" dirty="0">
                <a:latin typeface="+mj-lt"/>
              </a:rPr>
              <a:t>the child’s</a:t>
            </a:r>
            <a:r>
              <a:rPr lang="en-AU" sz="2000" b="1" dirty="0">
                <a:latin typeface="+mj-lt"/>
              </a:rPr>
              <a:t> developmental, psychological, emotional and cultural needs</a:t>
            </a:r>
          </a:p>
          <a:p>
            <a:r>
              <a:rPr lang="en-AU" sz="2000" dirty="0">
                <a:latin typeface="+mj-lt"/>
              </a:rPr>
              <a:t>the </a:t>
            </a:r>
            <a:r>
              <a:rPr lang="en-AU" sz="2000" b="1" dirty="0">
                <a:latin typeface="+mj-lt"/>
              </a:rPr>
              <a:t>capacity</a:t>
            </a:r>
            <a:r>
              <a:rPr lang="en-AU" sz="2000" dirty="0">
                <a:latin typeface="+mj-lt"/>
              </a:rPr>
              <a:t> of each person who will be responsible for the child to provide for those needs</a:t>
            </a:r>
          </a:p>
          <a:p>
            <a:r>
              <a:rPr lang="en-AU" sz="2000" dirty="0">
                <a:latin typeface="+mj-lt"/>
              </a:rPr>
              <a:t>the </a:t>
            </a:r>
            <a:r>
              <a:rPr lang="en-AU" sz="2000" b="1" dirty="0">
                <a:latin typeface="+mj-lt"/>
              </a:rPr>
              <a:t>benefit to the child </a:t>
            </a:r>
            <a:r>
              <a:rPr lang="en-AU" sz="2000" dirty="0">
                <a:latin typeface="+mj-lt"/>
              </a:rPr>
              <a:t>of having a </a:t>
            </a:r>
            <a:r>
              <a:rPr lang="en-AU" sz="2000" b="1" dirty="0">
                <a:latin typeface="+mj-lt"/>
              </a:rPr>
              <a:t>relationship</a:t>
            </a:r>
            <a:r>
              <a:rPr lang="en-AU" sz="2000" dirty="0">
                <a:latin typeface="+mj-lt"/>
              </a:rPr>
              <a:t> with their parents, and other people who are significant to them</a:t>
            </a:r>
          </a:p>
          <a:p>
            <a:r>
              <a:rPr lang="en-AU" sz="2000" b="1" dirty="0">
                <a:latin typeface="+mj-lt"/>
              </a:rPr>
              <a:t>anything else </a:t>
            </a:r>
            <a:r>
              <a:rPr lang="en-AU" sz="2000" dirty="0">
                <a:latin typeface="+mj-lt"/>
              </a:rPr>
              <a:t>that is relevant to the particular circumstances of the child</a:t>
            </a:r>
          </a:p>
          <a:p>
            <a:r>
              <a:rPr lang="en-AU" sz="2000" b="1" i="1" dirty="0">
                <a:latin typeface="+mj-lt"/>
              </a:rPr>
              <a:t>If relevant: </a:t>
            </a:r>
            <a:r>
              <a:rPr lang="en-AU" sz="2000" dirty="0">
                <a:latin typeface="+mj-lt"/>
              </a:rPr>
              <a:t>how any parenting arrangements will help a child to experience their Aboriginal and Torres Strait Islander culture.</a:t>
            </a: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2191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Obligations in relation to parenting plans (section 63DA)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4D8-0FA7-441E-B17F-A7401DAE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en-AU" sz="2000" b="1" dirty="0"/>
          </a:p>
          <a:p>
            <a:r>
              <a:rPr lang="en-AU" sz="2000" b="1" dirty="0">
                <a:latin typeface="+mj-lt"/>
              </a:rPr>
              <a:t>Removed</a:t>
            </a:r>
            <a:r>
              <a:rPr lang="en-AU" sz="2000" dirty="0">
                <a:latin typeface="+mj-lt"/>
              </a:rPr>
              <a:t>: </a:t>
            </a:r>
            <a:r>
              <a:rPr lang="en-AU" sz="2000" u="sng" dirty="0">
                <a:latin typeface="+mj-lt"/>
              </a:rPr>
              <a:t>Obligation</a:t>
            </a:r>
            <a:r>
              <a:rPr lang="en-AU" sz="2000" dirty="0">
                <a:latin typeface="+mj-lt"/>
              </a:rPr>
              <a:t> to advise parents that they could consider (if reasonably practicable/in the best interests of the child):</a:t>
            </a:r>
          </a:p>
          <a:p>
            <a:pPr lvl="1"/>
            <a:r>
              <a:rPr lang="en-AU" sz="2000" dirty="0">
                <a:latin typeface="+mj-lt"/>
              </a:rPr>
              <a:t>the child spending equal time with each parent, or</a:t>
            </a:r>
          </a:p>
          <a:p>
            <a:pPr lvl="1"/>
            <a:r>
              <a:rPr lang="en-AU" sz="2000" dirty="0">
                <a:latin typeface="+mj-lt"/>
              </a:rPr>
              <a:t>the child spending substantial and significant time with parents.</a:t>
            </a:r>
          </a:p>
          <a:p>
            <a:r>
              <a:rPr lang="en-AU" sz="2000" b="1" dirty="0"/>
              <a:t>Unchanged: </a:t>
            </a:r>
            <a:r>
              <a:rPr lang="en-AU" sz="2000" dirty="0"/>
              <a:t>Obligations to advise parents in relation to:</a:t>
            </a:r>
          </a:p>
          <a:p>
            <a:pPr lvl="1"/>
            <a:r>
              <a:rPr lang="en-AU" sz="2000" dirty="0"/>
              <a:t>entering plans and seeking assistance in developing plans</a:t>
            </a:r>
          </a:p>
          <a:p>
            <a:pPr lvl="1"/>
            <a:r>
              <a:rPr lang="en-AU" sz="2000" dirty="0"/>
              <a:t>matters to be dealt with in a parenting pan</a:t>
            </a:r>
          </a:p>
          <a:p>
            <a:pPr lvl="1"/>
            <a:r>
              <a:rPr lang="en-AU" sz="2000" dirty="0"/>
              <a:t>desirability of including information about how to consult and resolve disputes</a:t>
            </a:r>
          </a:p>
          <a:p>
            <a:pPr lvl="1"/>
            <a:r>
              <a:rPr lang="en-AU" sz="2000" dirty="0"/>
              <a:t>parenting programs available.</a:t>
            </a:r>
          </a:p>
          <a:p>
            <a:pPr lvl="1"/>
            <a:endParaRPr lang="en-AU" sz="2000" dirty="0">
              <a:latin typeface="+mj-lt"/>
            </a:endParaRPr>
          </a:p>
          <a:p>
            <a:pPr lvl="1"/>
            <a:endParaRPr lang="en-AU" sz="1600" dirty="0">
              <a:latin typeface="+mj-lt"/>
            </a:endParaRPr>
          </a:p>
          <a:p>
            <a:pPr lvl="1"/>
            <a:endParaRPr lang="en-AU" sz="1600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100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Key messages for parents: parental responsibility and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4D8-0FA7-441E-B17F-A7401DAE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60848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en-AU" sz="2000" b="1" dirty="0"/>
          </a:p>
          <a:p>
            <a:r>
              <a:rPr lang="en-AU" sz="2000" b="1" dirty="0">
                <a:latin typeface="+mj-lt"/>
              </a:rPr>
              <a:t>Unchanged: </a:t>
            </a:r>
            <a:r>
              <a:rPr lang="en-AU" sz="2000" dirty="0">
                <a:latin typeface="+mj-lt"/>
              </a:rPr>
              <a:t>never a right or presumption of equal time at Australian law</a:t>
            </a:r>
          </a:p>
          <a:p>
            <a:pPr marL="0" indent="0">
              <a:buNone/>
            </a:pPr>
            <a:endParaRPr lang="en-AU" sz="2000" dirty="0">
              <a:latin typeface="+mj-lt"/>
            </a:endParaRPr>
          </a:p>
          <a:p>
            <a:r>
              <a:rPr lang="en-AU" sz="2000" b="1" dirty="0">
                <a:latin typeface="+mj-lt"/>
              </a:rPr>
              <a:t>Unchanged</a:t>
            </a:r>
            <a:r>
              <a:rPr lang="en-AU" sz="2000" dirty="0">
                <a:latin typeface="+mj-lt"/>
              </a:rPr>
              <a:t>: fundamental provisions about parental responsibility – separated parents retain parental responsibility, which can be exercised jointly or separately, unless this is varied by a court order (section 61C)</a:t>
            </a:r>
          </a:p>
          <a:p>
            <a:pPr marL="0" indent="0">
              <a:buNone/>
            </a:pPr>
            <a:endParaRPr lang="en-AU" sz="2000" dirty="0">
              <a:latin typeface="+mj-lt"/>
            </a:endParaRPr>
          </a:p>
          <a:p>
            <a:r>
              <a:rPr lang="en-AU" sz="2000" b="1" dirty="0">
                <a:latin typeface="+mj-lt"/>
              </a:rPr>
              <a:t>New</a:t>
            </a:r>
            <a:r>
              <a:rPr lang="en-AU" sz="2000" dirty="0">
                <a:latin typeface="+mj-lt"/>
              </a:rPr>
              <a:t>: if no court orders, parents are encouraged to consult each other about major long term-decisions for the child, with the child’s best interests as the paramount consideration (section 61CA) – </a:t>
            </a:r>
            <a:r>
              <a:rPr lang="en-AU" sz="2000" b="1" dirty="0">
                <a:latin typeface="+mj-lt"/>
              </a:rPr>
              <a:t>if safe to do so</a:t>
            </a:r>
            <a:r>
              <a:rPr lang="en-AU" sz="2000" dirty="0">
                <a:latin typeface="+mj-lt"/>
              </a:rPr>
              <a:t>.</a:t>
            </a:r>
          </a:p>
          <a:p>
            <a:pPr marL="457200" lvl="1" indent="0">
              <a:buNone/>
            </a:pPr>
            <a:endParaRPr lang="en-AU" sz="1600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699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: Australian Government, Attorney-General's Department.">
            <a:extLst>
              <a:ext uri="{FF2B5EF4-FFF2-40B4-BE49-F238E27FC236}">
                <a16:creationId xmlns:a16="http://schemas.microsoft.com/office/drawing/2014/main" id="{C153E826-5E18-4CC5-B65F-3F577A880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0"/>
            <a:ext cx="9119290" cy="1283208"/>
          </a:xfrm>
          <a:prstGeom prst="rect">
            <a:avLst/>
          </a:prstGeom>
        </p:spPr>
      </p:pic>
      <p:pic>
        <p:nvPicPr>
          <p:cNvPr id="5" name="Picture 3" descr="www.ag.gov.au">
            <a:extLst>
              <a:ext uri="{FF2B5EF4-FFF2-40B4-BE49-F238E27FC236}">
                <a16:creationId xmlns:a16="http://schemas.microsoft.com/office/drawing/2014/main" id="{AEA53439-3276-44DC-AFBD-1B0B5866FB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56" y="6431634"/>
            <a:ext cx="9131644" cy="43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369A87-E08F-4E6A-B107-A9E3CB5EC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88560"/>
            <a:ext cx="8229600" cy="1143000"/>
          </a:xfrm>
        </p:spPr>
        <p:txBody>
          <a:bodyPr/>
          <a:lstStyle/>
          <a:p>
            <a:r>
              <a:rPr lang="en-AU" sz="2400" b="1" i="1" dirty="0">
                <a:solidFill>
                  <a:schemeClr val="accent4">
                    <a:lumMod val="75000"/>
                  </a:schemeClr>
                </a:solidFill>
              </a:rPr>
              <a:t>Joint and sole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F24D8-0FA7-441E-B17F-A7401DAE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2060848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en-AU" sz="2000" b="1" dirty="0"/>
          </a:p>
          <a:p>
            <a:pPr marL="0" indent="0">
              <a:buNone/>
            </a:pPr>
            <a:endParaRPr lang="en-AU" dirty="0">
              <a:latin typeface="+mj-lt"/>
            </a:endParaRPr>
          </a:p>
          <a:p>
            <a:pPr marL="0" indent="0">
              <a:buNone/>
            </a:pPr>
            <a:endParaRPr lang="en-AU" dirty="0">
              <a:latin typeface="+mj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A50B9-489D-49D3-AD74-823C66FB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-1676400" y="6492875"/>
            <a:ext cx="2133600" cy="365125"/>
          </a:xfrm>
        </p:spPr>
        <p:txBody>
          <a:bodyPr/>
          <a:lstStyle/>
          <a:p>
            <a:pPr>
              <a:defRPr/>
            </a:pPr>
            <a:fld id="{4B6E448B-0994-4A2D-9512-E42F2502CD3B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2AF0D5-09AD-4291-998D-6CA3973A03B1}"/>
              </a:ext>
            </a:extLst>
          </p:cNvPr>
          <p:cNvSpPr/>
          <p:nvPr/>
        </p:nvSpPr>
        <p:spPr>
          <a:xfrm>
            <a:off x="662880" y="2276872"/>
            <a:ext cx="802392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prstClr val="black"/>
              </a:buClr>
            </a:pPr>
            <a:r>
              <a:rPr lang="en-AU" sz="2200" b="1" dirty="0">
                <a:solidFill>
                  <a:srgbClr val="8064A2">
                    <a:lumMod val="75000"/>
                  </a:srgbClr>
                </a:solidFill>
                <a:latin typeface="Calibri"/>
                <a:cs typeface="+mn-cs"/>
              </a:rPr>
              <a:t>New subsection 61D(3)</a:t>
            </a:r>
            <a:r>
              <a:rPr lang="en-AU" sz="2200" dirty="0">
                <a:solidFill>
                  <a:srgbClr val="8064A2">
                    <a:lumMod val="75000"/>
                  </a:srgbClr>
                </a:solidFill>
                <a:latin typeface="Calibri"/>
                <a:cs typeface="+mn-cs"/>
              </a:rPr>
              <a:t> </a:t>
            </a:r>
            <a:r>
              <a:rPr lang="en-AU" sz="2200" dirty="0">
                <a:solidFill>
                  <a:prstClr val="black"/>
                </a:solidFill>
                <a:latin typeface="Calibri"/>
                <a:cs typeface="+mn-cs"/>
              </a:rPr>
              <a:t>(alongside existing subsection 64B(3)) makes it clear that:</a:t>
            </a:r>
          </a:p>
          <a:p>
            <a:pPr marL="800100" lvl="1" indent="-342900">
              <a:spcBef>
                <a:spcPct val="200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prstClr val="black"/>
                </a:solidFill>
                <a:latin typeface="Calibri"/>
                <a:cs typeface="+mn-cs"/>
              </a:rPr>
              <a:t>courts will still make orders relating to the allocation of decision-making for major long term issues</a:t>
            </a:r>
          </a:p>
          <a:p>
            <a:pPr marL="800100" lvl="1" indent="-342900">
              <a:spcBef>
                <a:spcPct val="200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en-AU" sz="2200" dirty="0">
                <a:solidFill>
                  <a:prstClr val="black"/>
                </a:solidFill>
                <a:latin typeface="Calibri"/>
                <a:cs typeface="+mn-cs"/>
              </a:rPr>
              <a:t>may provide for </a:t>
            </a:r>
            <a:r>
              <a:rPr lang="en-AU" sz="2200" b="1" dirty="0">
                <a:solidFill>
                  <a:prstClr val="black"/>
                </a:solidFill>
                <a:latin typeface="Calibri"/>
                <a:cs typeface="+mn-cs"/>
              </a:rPr>
              <a:t>joint </a:t>
            </a:r>
            <a:r>
              <a:rPr lang="en-AU" sz="2200" dirty="0">
                <a:solidFill>
                  <a:prstClr val="black"/>
                </a:solidFill>
                <a:latin typeface="Calibri"/>
                <a:cs typeface="+mn-cs"/>
              </a:rPr>
              <a:t>or </a:t>
            </a:r>
            <a:r>
              <a:rPr lang="en-AU" sz="2200" b="1" dirty="0">
                <a:solidFill>
                  <a:prstClr val="black"/>
                </a:solidFill>
                <a:latin typeface="Calibri"/>
                <a:cs typeface="+mn-cs"/>
              </a:rPr>
              <a:t>sole</a:t>
            </a:r>
            <a:r>
              <a:rPr lang="en-AU" sz="2200" dirty="0">
                <a:solidFill>
                  <a:prstClr val="black"/>
                </a:solidFill>
                <a:latin typeface="Calibri"/>
                <a:cs typeface="+mn-cs"/>
              </a:rPr>
              <a:t>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2913210412"/>
      </p:ext>
    </p:extLst>
  </p:cSld>
  <p:clrMapOvr>
    <a:masterClrMapping/>
  </p:clrMapOvr>
</p:sld>
</file>

<file path=ppt/theme/theme1.xml><?xml version="1.0" encoding="utf-8"?>
<a:theme xmlns:a="http://schemas.openxmlformats.org/drawingml/2006/main" name="AGD PowerPoint Presentation Template PL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GD standard document" ma:contentTypeID="0x010100AFB54AE2FFB7AF408B7756CD373CF197001320AC9382E3C646B11655637227D64F" ma:contentTypeVersion="59" ma:contentTypeDescription="This is the configured document type for creation of all AGD document level content types" ma:contentTypeScope="" ma:versionID="e35920e52896c4d8a8bcb19717196e91">
  <xsd:schema xmlns:xsd="http://www.w3.org/2001/XMLSchema" xmlns:xs="http://www.w3.org/2001/XMLSchema" xmlns:p="http://schemas.microsoft.com/office/2006/metadata/properties" xmlns:ns1="http://schemas.microsoft.com/sharepoint/v3" xmlns:ns2="4f0e3ebe-c64f-4ffc-92d1-60196c9274b5" xmlns:ns3="6b42b109-1ac5-4733-bb0b-b82b76079e3f" xmlns:ns4="938d80d1-dd26-414d-85d8-b25d0f4d0023" xmlns:ns5="4db7c3dc-41d1-4412-a562-51202f6d3f7b" targetNamespace="http://schemas.microsoft.com/office/2006/metadata/properties" ma:root="true" ma:fieldsID="fc6668278afed11bf8bc21f5e38af388" ns1:_="" ns2:_="" ns3:_="" ns4:_="" ns5:_="">
    <xsd:import namespace="http://schemas.microsoft.com/sharepoint/v3"/>
    <xsd:import namespace="4f0e3ebe-c64f-4ffc-92d1-60196c9274b5"/>
    <xsd:import namespace="6b42b109-1ac5-4733-bb0b-b82b76079e3f"/>
    <xsd:import namespace="938d80d1-dd26-414d-85d8-b25d0f4d0023"/>
    <xsd:import namespace="4db7c3dc-41d1-4412-a562-51202f6d3f7b"/>
    <xsd:element name="properties">
      <xsd:complexType>
        <xsd:sequence>
          <xsd:element name="documentManagement">
            <xsd:complexType>
              <xsd:all>
                <xsd:element ref="ns2:Function"/>
                <xsd:element ref="ns3:TaxCatchAll" minOccurs="0"/>
                <xsd:element ref="ns1:_dlc_Exempt" minOccurs="0"/>
                <xsd:element ref="ns3:File_x0020_Classification" minOccurs="0"/>
                <xsd:element ref="ns4:_dlc_DocId" minOccurs="0"/>
                <xsd:element ref="ns4:_dlc_DocIdUrl" minOccurs="0"/>
                <xsd:element ref="ns4:_dlc_DocIdPersistId" minOccurs="0"/>
                <xsd:element ref="ns3:TaxCatchAllLabel" minOccurs="0"/>
                <xsd:element ref="ns4:SharedWithUsers" minOccurs="0"/>
                <xsd:element ref="ns5:Template_x0020_Owner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e3ebe-c64f-4ffc-92d1-60196c9274b5" elementFormDefault="qualified">
    <xsd:import namespace="http://schemas.microsoft.com/office/2006/documentManagement/types"/>
    <xsd:import namespace="http://schemas.microsoft.com/office/infopath/2007/PartnerControls"/>
    <xsd:element name="Function" ma:index="2" ma:displayName="Function" ma:format="Dropdown" ma:internalName="Function">
      <xsd:simpleType>
        <xsd:union memberTypes="dms:Text">
          <xsd:simpleType>
            <xsd:restriction base="dms:Choice">
              <xsd:enumeration value="Briefing"/>
              <xsd:enumeration value="Fax"/>
              <xsd:enumeration value="File note"/>
              <xsd:enumeration value="General"/>
              <xsd:enumeration value="Legislation"/>
              <xsd:enumeration value="Letter"/>
              <xsd:enumeration value="Media Release"/>
              <xsd:enumeration value="Ministerial"/>
              <xsd:enumeration value="Minute"/>
              <xsd:enumeration value="Name Plate"/>
              <xsd:enumeration value="Paper"/>
              <xsd:enumeration value="Presentation"/>
              <xsd:enumeration value="Question"/>
              <xsd:enumeration value="Report"/>
              <xsd:enumeration value="Speech"/>
              <xsd:enumeration value="Stationery"/>
              <xsd:enumeration value="Submission"/>
              <xsd:enumeration value="Talking Points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2b109-1ac5-4733-bb0b-b82b76079e3f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hidden="true" ma:list="{23690b91-78f9-4052-84cb-27c52849c8f7}" ma:internalName="TaxCatchAll" ma:showField="CatchAllData" ma:web="938d80d1-dd26-414d-85d8-b25d0f4d0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ile_x0020_Classification" ma:index="7" nillable="true" ma:displayName="File Classification" ma:description="Security Classification for Files (Document Sets) within SharePoint. This is a departmental mandatory field." ma:format="Dropdown" ma:hidden="true" ma:internalName="File_x0020_Classification" ma:readOnly="false">
      <xsd:simpleType>
        <xsd:restriction base="dms:Choice">
          <xsd:enumeration value="Unclassified"/>
          <xsd:enumeration value="Protected"/>
        </xsd:restriction>
      </xsd:simpleType>
    </xsd:element>
    <xsd:element name="TaxCatchAllLabel" ma:index="11" nillable="true" ma:displayName="Taxonomy Catch All Column1" ma:hidden="true" ma:list="{23690b91-78f9-4052-84cb-27c52849c8f7}" ma:internalName="TaxCatchAllLabel" ma:readOnly="true" ma:showField="CatchAllDataLabel" ma:web="938d80d1-dd26-414d-85d8-b25d0f4d00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d80d1-dd26-414d-85d8-b25d0f4d002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7c3dc-41d1-4412-a562-51202f6d3f7b" elementFormDefault="qualified">
    <xsd:import namespace="http://schemas.microsoft.com/office/2006/documentManagement/types"/>
    <xsd:import namespace="http://schemas.microsoft.com/office/infopath/2007/PartnerControls"/>
    <xsd:element name="Template_x0020_Owner" ma:index="17" nillable="true" ma:displayName="Template Owner" ma:list="{2f853fbb-587c-49f0-97c9-4fbaa8a9385c}" ma:internalName="Template_x0020_Owner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unction xmlns="4f0e3ebe-c64f-4ffc-92d1-60196c9274b5">Presentation</Function>
    <File_x0020_Classification xmlns="6b42b109-1ac5-4733-bb0b-b82b76079e3f" xsi:nil="true"/>
    <_dlc_DocId xmlns="938d80d1-dd26-414d-85d8-b25d0f4d0023">7DXNPFMSTJEP-80-230</_dlc_DocId>
    <TaxCatchAll xmlns="6b42b109-1ac5-4733-bb0b-b82b76079e3f">
      <Value>59</Value>
    </TaxCatchAll>
    <_dlc_DocIdUrl xmlns="938d80d1-dd26-414d-85d8-b25d0f4d0023">
      <Url>http://applications.agdnet.ag.gov.au/_layouts/DocIdRedir.aspx?ID=7DXNPFMSTJEP-80-230</Url>
      <Description>7DXNPFMSTJEP-80-230</Description>
    </_dlc_DocIdUrl>
    <Template_x0020_Owner xmlns="4db7c3dc-41d1-4412-a562-51202f6d3f7b">1</Template_x0020_Owner>
    <SharedWithUsers xmlns="938d80d1-dd26-414d-85d8-b25d0f4d0023">
      <UserInfo>
        <DisplayName>Seddiqi, Sonesh</DisplayName>
        <AccountId>7540</AccountId>
        <AccountType/>
      </UserInfo>
      <UserInfo>
        <DisplayName>Comensoli, Laura</DisplayName>
        <AccountId>7541</AccountId>
        <AccountType/>
      </UserInfo>
    </SharedWithUsers>
  </documentManagement>
</p:properties>
</file>

<file path=customXml/item4.xml><?xml version="1.0" encoding="utf-8"?>
<?mso-contentType ?>
<p:Policy xmlns:p="office.server.policy" id="" local="true">
  <p:Name>AGD standard document</p:Name>
  <p:Description>This is the template for use in the creation of all AGD document content types</p:Description>
  <p:Statement/>
  <p:PolicyItems>
    <p:PolicyItem featureId="Microsoft.Office.RecordsManagement.PolicyFeatures.PolicyAudit" staticId="0x010100AFB54AE2FFB7AF408B7756CD373CF197|8138272" UniqueId="e7e801f8-3906-4dbd-b968-f95fe503f189">
      <p:Name>Auditing</p:Name>
      <p:Description>Audits user actions on documents and list items to the Audit Log.</p:Description>
      <p:CustomData>
        <Audit>
          <Update/>
          <View/>
          <CheckInOut/>
          <MoveCopy/>
          <DeleteRestore/>
        </Audit>
      </p:CustomData>
    </p:PolicyItem>
  </p:PolicyItems>
</p:Policy>
</file>

<file path=customXml/item5.xml><?xml version="1.0" encoding="utf-8"?>
<?mso-contentType ?>
<SharedContentType xmlns="Microsoft.SharePoint.Taxonomy.ContentTypeSync" SourceId="e339f249-2a4e-491e-850f-2386a2ca010f" ContentTypeId="0x010100AFB54AE2FFB7AF408B7756CD373CF197" PreviousValue="false"/>
</file>

<file path=customXml/item6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Assembly>Microsoft.Office.Policy, Version=14.0.0.0,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Assembly>Microsoft.Office.Policy, Version=14.0.0.0, Culture=neutral, PublicKeyToken=71e9bce111e9429c</Assembly>
    <Class>Microsoft.Office.RecordsManagement.Internal.AuditHandler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21/12/2011 12:30:29 AM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21/12/2011 12:30:29 AM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21/12/2011 12:30:29 AM</Data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B5D906F-1769-4772-B868-51B0FA295C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BD28F2-4AE5-49F7-A710-DBF794DF61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0e3ebe-c64f-4ffc-92d1-60196c9274b5"/>
    <ds:schemaRef ds:uri="6b42b109-1ac5-4733-bb0b-b82b76079e3f"/>
    <ds:schemaRef ds:uri="938d80d1-dd26-414d-85d8-b25d0f4d0023"/>
    <ds:schemaRef ds:uri="4db7c3dc-41d1-4412-a562-51202f6d3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556713-74C6-460F-8568-AE6C5F211E54}">
  <ds:schemaRefs>
    <ds:schemaRef ds:uri="http://www.w3.org/XML/1998/namespace"/>
    <ds:schemaRef ds:uri="4f0e3ebe-c64f-4ffc-92d1-60196c9274b5"/>
    <ds:schemaRef ds:uri="http://purl.org/dc/terms/"/>
    <ds:schemaRef ds:uri="938d80d1-dd26-414d-85d8-b25d0f4d0023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dcmitype/"/>
    <ds:schemaRef ds:uri="http://schemas.microsoft.com/office/infopath/2007/PartnerControls"/>
    <ds:schemaRef ds:uri="4db7c3dc-41d1-4412-a562-51202f6d3f7b"/>
    <ds:schemaRef ds:uri="6b42b109-1ac5-4733-bb0b-b82b76079e3f"/>
  </ds:schemaRefs>
</ds:datastoreItem>
</file>

<file path=customXml/itemProps4.xml><?xml version="1.0" encoding="utf-8"?>
<ds:datastoreItem xmlns:ds="http://schemas.openxmlformats.org/officeDocument/2006/customXml" ds:itemID="{8BE1A568-9725-4806-A78A-8FB5399BB6C4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B5D07DCC-4385-4227-909A-2982F61DB65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C1EBA411-D30A-4818-BCE2-86DDB8F71A5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2640</TotalTime>
  <Words>524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AGD PowerPoint Presentation Template PLUM</vt:lpstr>
      <vt:lpstr>Family Law Amendment Act 2023 – Webinar 3 Family Law Pathways Network Webinar Series 2024 </vt:lpstr>
      <vt:lpstr> Panellists </vt:lpstr>
      <vt:lpstr>Changes to general obligations of advisers (section 60D)</vt:lpstr>
      <vt:lpstr>Best interests factors – sections 60CC(2) and (3)</vt:lpstr>
      <vt:lpstr>Obligations in relation to parenting plans (section 63DA)</vt:lpstr>
      <vt:lpstr>Key messages for parents: parental responsibility and time</vt:lpstr>
      <vt:lpstr>Joint and sole decision-making</vt:lpstr>
    </vt:vector>
  </TitlesOfParts>
  <Company>Australian Attorney General's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gaycke</dc:creator>
  <cp:lastModifiedBy>Michelle Suhr</cp:lastModifiedBy>
  <cp:revision>180</cp:revision>
  <cp:lastPrinted>2024-03-25T00:10:44Z</cp:lastPrinted>
  <dcterms:created xsi:type="dcterms:W3CDTF">2015-07-02T01:49:27Z</dcterms:created>
  <dcterms:modified xsi:type="dcterms:W3CDTF">2024-04-19T00:57:17Z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034cfd75-87d4-4f89-8010-630dea2969c2</vt:lpwstr>
  </property>
  <property fmtid="{D5CDD505-2E9C-101B-9397-08002B2CF9AE}" pid="3" name="Owner">
    <vt:lpwstr>59;#Attorney-General's Department|c281c3f2-80ff-44a1-b91f-c6c543d93cc6</vt:lpwstr>
  </property>
  <property fmtid="{D5CDD505-2E9C-101B-9397-08002B2CF9AE}" pid="4" name="ContentTypeId">
    <vt:lpwstr>0x010100AFB54AE2FFB7AF408B7756CD373CF197001320AC9382E3C646B11655637227D64F</vt:lpwstr>
  </property>
  <property fmtid="{D5CDD505-2E9C-101B-9397-08002B2CF9AE}" pid="5" name="lf240a0170264e5ca0a4ac4df6a4adf7">
    <vt:lpwstr>Attorney-General's Department|c281c3f2-80ff-44a1-b91f-c6c543d93cc6</vt:lpwstr>
  </property>
</Properties>
</file>